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7" r:id="rId3"/>
    <p:sldId id="256" r:id="rId5"/>
    <p:sldId id="257" r:id="rId6"/>
    <p:sldId id="319" r:id="rId7"/>
    <p:sldId id="320" r:id="rId8"/>
    <p:sldId id="329" r:id="rId9"/>
    <p:sldId id="462" r:id="rId10"/>
    <p:sldId id="463" r:id="rId11"/>
    <p:sldId id="345" r:id="rId12"/>
    <p:sldId id="322" r:id="rId13"/>
    <p:sldId id="362" r:id="rId14"/>
    <p:sldId id="321" r:id="rId15"/>
    <p:sldId id="325" r:id="rId16"/>
    <p:sldId id="326" r:id="rId17"/>
    <p:sldId id="337" r:id="rId18"/>
    <p:sldId id="338" r:id="rId19"/>
    <p:sldId id="342" r:id="rId20"/>
    <p:sldId id="323" r:id="rId21"/>
    <p:sldId id="324" r:id="rId22"/>
    <p:sldId id="346" r:id="rId23"/>
    <p:sldId id="347" r:id="rId24"/>
    <p:sldId id="357" r:id="rId25"/>
    <p:sldId id="360" r:id="rId26"/>
    <p:sldId id="358" r:id="rId27"/>
    <p:sldId id="363" r:id="rId28"/>
    <p:sldId id="371" r:id="rId29"/>
    <p:sldId id="359" r:id="rId30"/>
    <p:sldId id="364" r:id="rId31"/>
    <p:sldId id="375" r:id="rId32"/>
    <p:sldId id="374" r:id="rId33"/>
    <p:sldId id="390" r:id="rId34"/>
    <p:sldId id="391" r:id="rId35"/>
    <p:sldId id="392" r:id="rId36"/>
    <p:sldId id="404" r:id="rId37"/>
    <p:sldId id="394" r:id="rId38"/>
    <p:sldId id="406" r:id="rId39"/>
    <p:sldId id="393" r:id="rId40"/>
    <p:sldId id="395" r:id="rId41"/>
    <p:sldId id="372" r:id="rId42"/>
    <p:sldId id="373" r:id="rId43"/>
    <p:sldId id="361" r:id="rId44"/>
    <p:sldId id="365" r:id="rId45"/>
    <p:sldId id="366" r:id="rId46"/>
    <p:sldId id="367" r:id="rId47"/>
    <p:sldId id="369" r:id="rId48"/>
    <p:sldId id="368" r:id="rId49"/>
    <p:sldId id="503" r:id="rId50"/>
    <p:sldId id="418" r:id="rId51"/>
  </p:sldIdLst>
  <p:sldSz cx="9144000" cy="51435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859" cy="53643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2066" y="0"/>
            <a:ext cx="3275859" cy="53643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572389" y="1336437"/>
            <a:ext cx="6414897" cy="360838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968" y="5145282"/>
            <a:ext cx="6047740" cy="4209776"/>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0155065"/>
            <a:ext cx="3275859" cy="53643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2066" y="10155065"/>
            <a:ext cx="3275859" cy="53643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2" name="图片 1"/>
          <p:cNvPicPr>
            <a:picLocks noChangeAspect="1"/>
          </p:cNvPicPr>
          <p:nvPr userDrawn="1"/>
        </p:nvPicPr>
        <p:blipFill>
          <a:blip r:embed="rId2"/>
          <a:stretch>
            <a:fillRect/>
          </a:stretch>
        </p:blipFill>
        <p:spPr>
          <a:xfrm>
            <a:off x="0" y="0"/>
            <a:ext cx="6588252" cy="5143500"/>
          </a:xfrm>
          <a:prstGeom prst="rect">
            <a:avLst/>
          </a:prstGeom>
        </p:spPr>
      </p:pic>
      <p:sp>
        <p:nvSpPr>
          <p:cNvPr id="7" name="副标题 2"/>
          <p:cNvSpPr>
            <a:spLocks noGrp="1"/>
          </p:cNvSpPr>
          <p:nvPr>
            <p:ph type="subTitle" idx="1"/>
          </p:nvPr>
        </p:nvSpPr>
        <p:spPr>
          <a:xfrm>
            <a:off x="4572000" y="2741314"/>
            <a:ext cx="4068366" cy="419099"/>
          </a:xfrm>
        </p:spPr>
        <p:txBody>
          <a:bodyPr anchor="ctr">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 name="标题 1"/>
          <p:cNvSpPr>
            <a:spLocks noGrp="1"/>
          </p:cNvSpPr>
          <p:nvPr>
            <p:ph type="ctrTitle"/>
          </p:nvPr>
        </p:nvSpPr>
        <p:spPr>
          <a:xfrm>
            <a:off x="4572000" y="1740404"/>
            <a:ext cx="4068366" cy="981114"/>
          </a:xfrm>
        </p:spPr>
        <p:txBody>
          <a:bodyPr anchor="ctr">
            <a:normAutofit/>
          </a:bodyPr>
          <a:lstStyle>
            <a:lvl1pPr algn="l">
              <a:defRPr sz="3000">
                <a:solidFill>
                  <a:schemeClr val="bg1"/>
                </a:solidFill>
              </a:defRPr>
            </a:lvl1pPr>
          </a:lstStyle>
          <a:p>
            <a:r>
              <a:rPr lang="en-US" dirty="0"/>
              <a:t>Click to edit Master title style</a:t>
            </a:r>
            <a:endParaRPr lang="zh-CN" altLang="en-US" dirty="0"/>
          </a:p>
        </p:txBody>
      </p:sp>
      <p:sp>
        <p:nvSpPr>
          <p:cNvPr id="9" name="文本占位符 13"/>
          <p:cNvSpPr>
            <a:spLocks noGrp="1"/>
          </p:cNvSpPr>
          <p:nvPr>
            <p:ph type="body" sz="quarter" idx="11" hasCustomPrompt="1"/>
          </p:nvPr>
        </p:nvSpPr>
        <p:spPr>
          <a:xfrm>
            <a:off x="4572000" y="3540614"/>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10" name="文本占位符 13"/>
          <p:cNvSpPr>
            <a:spLocks noGrp="1"/>
          </p:cNvSpPr>
          <p:nvPr>
            <p:ph type="body" sz="quarter" idx="12" hasCustomPrompt="1"/>
          </p:nvPr>
        </p:nvSpPr>
        <p:spPr>
          <a:xfrm>
            <a:off x="4572000" y="3316757"/>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6" name="图片 5" descr="132-132logo"/>
          <p:cNvPicPr>
            <a:picLocks noChangeAspect="1"/>
          </p:cNvPicPr>
          <p:nvPr userDrawn="1"/>
        </p:nvPicPr>
        <p:blipFill>
          <a:blip r:embed="rId3"/>
          <a:stretch>
            <a:fillRect/>
          </a:stretch>
        </p:blipFill>
        <p:spPr>
          <a:xfrm>
            <a:off x="1691640" y="2905125"/>
            <a:ext cx="1209675" cy="304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2"/>
          <a:stretch>
            <a:fillRect/>
          </a:stretch>
        </p:blipFill>
        <p:spPr>
          <a:xfrm>
            <a:off x="1661763" y="81857"/>
            <a:ext cx="2487383" cy="5061643"/>
          </a:xfrm>
          <a:prstGeom prst="rect">
            <a:avLst/>
          </a:prstGeom>
        </p:spPr>
      </p:pic>
      <p:sp>
        <p:nvSpPr>
          <p:cNvPr id="7" name="标题 1"/>
          <p:cNvSpPr>
            <a:spLocks noGrp="1"/>
          </p:cNvSpPr>
          <p:nvPr>
            <p:ph type="ctrTitle" hasCustomPrompt="1"/>
          </p:nvPr>
        </p:nvSpPr>
        <p:spPr>
          <a:xfrm>
            <a:off x="4818459" y="2171453"/>
            <a:ext cx="3821907" cy="1216132"/>
          </a:xfrm>
        </p:spPr>
        <p:txBody>
          <a:bodyPr anchor="b">
            <a:normAutofit/>
          </a:bodyPr>
          <a:lstStyle>
            <a:lvl1pPr marL="0" indent="0" algn="l">
              <a:buFont typeface="Arial" panose="020B0604020202020204" pitchFamily="34" charset="0"/>
              <a:buNone/>
              <a:defRPr sz="24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5155644" y="26628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微信扫一扫关注我们</a:t>
            </a:r>
            <a:endParaRPr lang="en-US" altLang="zh-CN" dirty="0"/>
          </a:p>
        </p:txBody>
      </p:sp>
      <p:sp>
        <p:nvSpPr>
          <p:cNvPr id="9" name="文本占位符 13"/>
          <p:cNvSpPr>
            <a:spLocks noGrp="1"/>
          </p:cNvSpPr>
          <p:nvPr>
            <p:ph type="body" sz="quarter" idx="10" hasCustomPrompt="1"/>
          </p:nvPr>
        </p:nvSpPr>
        <p:spPr>
          <a:xfrm>
            <a:off x="4818460" y="3678926"/>
            <a:ext cx="3821907"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4" name="图片 3" descr="09"/>
          <p:cNvPicPr>
            <a:picLocks noChangeAspect="1"/>
          </p:cNvPicPr>
          <p:nvPr userDrawn="1"/>
        </p:nvPicPr>
        <p:blipFill>
          <a:blip r:embed="rId3"/>
          <a:stretch>
            <a:fillRect/>
          </a:stretch>
        </p:blipFill>
        <p:spPr>
          <a:xfrm>
            <a:off x="2456498" y="3519488"/>
            <a:ext cx="952500" cy="238125"/>
          </a:xfrm>
          <a:prstGeom prst="rect">
            <a:avLst/>
          </a:prstGeom>
        </p:spPr>
      </p:pic>
      <p:pic>
        <p:nvPicPr>
          <p:cNvPr id="6" name="图片 5" descr="七月在线实验室 二维码大"/>
          <p:cNvPicPr>
            <a:picLocks noChangeAspect="1"/>
          </p:cNvPicPr>
          <p:nvPr userDrawn="1"/>
        </p:nvPicPr>
        <p:blipFill>
          <a:blip r:embed="rId4"/>
          <a:stretch>
            <a:fillRect/>
          </a:stretch>
        </p:blipFill>
        <p:spPr>
          <a:xfrm>
            <a:off x="4044791" y="1107758"/>
            <a:ext cx="1375410" cy="1375410"/>
          </a:xfrm>
          <a:prstGeom prst="rect">
            <a:avLst/>
          </a:prstGeom>
        </p:spPr>
      </p:pic>
      <p:sp>
        <p:nvSpPr>
          <p:cNvPr id="11" name="文本占位符 62"/>
          <p:cNvSpPr>
            <a:spLocks noGrp="1"/>
          </p:cNvSpPr>
          <p:nvPr>
            <p:ph type="body" sz="quarter" idx="13" hasCustomPrompt="1"/>
          </p:nvPr>
        </p:nvSpPr>
        <p:spPr>
          <a:xfrm>
            <a:off x="4913709" y="39963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Data</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6.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Picture 1"/>
          <p:cNvPicPr>
            <a:picLocks noChangeAspect="1"/>
          </p:cNvPicPr>
          <p:nvPr userDrawn="1"/>
        </p:nvPicPr>
        <p:blipFill>
          <a:blip r:embed="rId14"/>
          <a:stretch>
            <a:fillRect/>
          </a:stretch>
        </p:blipFill>
        <p:spPr>
          <a:xfrm>
            <a:off x="47625" y="23495"/>
            <a:ext cx="827405" cy="227330"/>
          </a:xfrm>
          <a:prstGeom prst="rect">
            <a:avLst/>
          </a:prstGeom>
        </p:spPr>
      </p:pic>
      <p:sp>
        <p:nvSpPr>
          <p:cNvPr id="3" name="Text Box 2"/>
          <p:cNvSpPr txBox="1"/>
          <p:nvPr userDrawn="1"/>
        </p:nvSpPr>
        <p:spPr>
          <a:xfrm>
            <a:off x="778510" y="-16510"/>
            <a:ext cx="1812290" cy="306705"/>
          </a:xfrm>
          <a:prstGeom prst="rect">
            <a:avLst/>
          </a:prstGeom>
          <a:noFill/>
        </p:spPr>
        <p:txBody>
          <a:bodyPr wrap="square" rtlCol="0">
            <a:spAutoFit/>
          </a:bodyPr>
          <a:p>
            <a:r>
              <a:rPr lang="en-US" altLang="en-US" sz="1400">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rPr>
              <a:t>无人驾驶实战</a:t>
            </a:r>
            <a:endParaRPr lang="en-US" altLang="en-US" sz="1400">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1.bin"/><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hyperlink" Target="http://www.cv-foundation.org/openaccess/content_cvpr_2016/html/Qi_Volumetric_and_Multi-View_CVPR_2016_paper.html" TargetMode="External"/><Relationship Id="rId1" Type="http://schemas.openxmlformats.org/officeDocument/2006/relationships/hyperlink" Target="http://ieeexplore.ieee.org/abstract/document/735348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hyperlink" Target="https://blog.csdn.net/u011961856/article/details/7792097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hyperlink" Target="https://github.com/charlesq34/frustum-pointnets"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0.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hyperlink" Target="http://apolloscape.auto/" TargetMode="External"/><Relationship Id="rId1" Type="http://schemas.openxmlformats.org/officeDocument/2006/relationships/hyperlink" Target="http://www.cvlibs.net/datasets/kitti/"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ronny.rest/tutorials/module/pointclouds_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北京七月在线科技有限公司</a:t>
            </a:r>
            <a:endParaRPr lang="en-US" altLang="zh-CN" dirty="0"/>
          </a:p>
        </p:txBody>
      </p:sp>
      <p:sp>
        <p:nvSpPr>
          <p:cNvPr id="4" name="标题 3"/>
          <p:cNvSpPr>
            <a:spLocks noGrp="1"/>
          </p:cNvSpPr>
          <p:nvPr>
            <p:ph type="ctrTitle"/>
          </p:nvPr>
        </p:nvSpPr>
        <p:spPr/>
        <p:txBody>
          <a:bodyPr>
            <a:normAutofit/>
          </a:bodyPr>
          <a:lstStyle/>
          <a:p>
            <a:r>
              <a:rPr lang="en-US" altLang="en-US" sz="2100" dirty="0" smtClean="0"/>
              <a:t>动态环境感知与3D </a:t>
            </a:r>
            <a:r>
              <a:rPr lang="en-US" altLang="en-US" sz="2100">
                <a:sym typeface="+mn-ea"/>
              </a:rPr>
              <a:t>Detection</a:t>
            </a:r>
            <a:endParaRPr lang="en-US" altLang="zh-CN" sz="2100" dirty="0" smtClean="0"/>
          </a:p>
        </p:txBody>
      </p:sp>
      <p:sp>
        <p:nvSpPr>
          <p:cNvPr id="6" name="文本占位符 5"/>
          <p:cNvSpPr>
            <a:spLocks noGrp="1"/>
          </p:cNvSpPr>
          <p:nvPr>
            <p:ph type="body" sz="quarter" idx="11"/>
          </p:nvPr>
        </p:nvSpPr>
        <p:spPr/>
        <p:txBody>
          <a:bodyPr/>
          <a:lstStyle/>
          <a:p>
            <a:r>
              <a:rPr lang="en-US" altLang="zh-CN" dirty="0"/>
              <a:t>https://</a:t>
            </a:r>
            <a:r>
              <a:rPr lang="en-US" altLang="zh-CN" dirty="0" err="1"/>
              <a:t>www.julyedu.com</a:t>
            </a:r>
            <a:r>
              <a:rPr lang="en-US" altLang="zh-CN" dirty="0"/>
              <a:t>/</a:t>
            </a:r>
            <a:endParaRPr lang="en-US" altLang="zh-CN" dirty="0"/>
          </a:p>
        </p:txBody>
      </p:sp>
      <p:sp>
        <p:nvSpPr>
          <p:cNvPr id="7" name="文本占位符 6"/>
          <p:cNvSpPr>
            <a:spLocks noGrp="1"/>
          </p:cNvSpPr>
          <p:nvPr>
            <p:ph type="body" sz="quarter" idx="12"/>
          </p:nvPr>
        </p:nvSpPr>
        <p:spPr/>
        <p:txBody>
          <a:bodyPr/>
          <a:lstStyle/>
          <a:p>
            <a:r>
              <a:rPr lang="en-US" altLang="zh-CN" dirty="0" smtClean="0"/>
              <a:t>晓</a:t>
            </a:r>
            <a:r>
              <a:rPr lang="zh-CN" altLang="en-US" dirty="0" smtClean="0"/>
              <a:t>老师  无</a:t>
            </a:r>
            <a:r>
              <a:rPr lang="zh-CN" altLang="en-US" dirty="0"/>
              <a:t>人驾驶高级算法工程师</a:t>
            </a:r>
            <a:endParaRPr lang="en-US" altLang="zh-CN" dirty="0"/>
          </a:p>
        </p:txBody>
      </p:sp>
      <p:grpSp>
        <p:nvGrpSpPr>
          <p:cNvPr id="19" name="组合 18"/>
          <p:cNvGrpSpPr/>
          <p:nvPr/>
        </p:nvGrpSpPr>
        <p:grpSpPr>
          <a:xfrm>
            <a:off x="4660107" y="819174"/>
            <a:ext cx="2216943" cy="853666"/>
            <a:chOff x="2383834" y="4961879"/>
            <a:chExt cx="2518367" cy="969735"/>
          </a:xfrm>
        </p:grpSpPr>
        <p:grpSp>
          <p:nvGrpSpPr>
            <p:cNvPr id="20" name="组合 19"/>
            <p:cNvGrpSpPr/>
            <p:nvPr/>
          </p:nvGrpSpPr>
          <p:grpSpPr>
            <a:xfrm>
              <a:off x="2396533" y="4961879"/>
              <a:ext cx="2505668" cy="969735"/>
              <a:chOff x="5139956" y="1908357"/>
              <a:chExt cx="3957318" cy="1423337"/>
            </a:xfrm>
          </p:grpSpPr>
          <p:grpSp>
            <p:nvGrpSpPr>
              <p:cNvPr id="23" name="组合 22"/>
              <p:cNvGrpSpPr/>
              <p:nvPr/>
            </p:nvGrpSpPr>
            <p:grpSpPr>
              <a:xfrm>
                <a:off x="5139956" y="2066117"/>
                <a:ext cx="3957318" cy="1265577"/>
                <a:chOff x="1" y="2662635"/>
                <a:chExt cx="3766541" cy="1473715"/>
              </a:xfrm>
            </p:grpSpPr>
            <p:sp>
              <p:nvSpPr>
                <p:cNvPr id="25" name="文本框 24"/>
                <p:cNvSpPr txBox="1"/>
                <p:nvPr/>
              </p:nvSpPr>
              <p:spPr>
                <a:xfrm>
                  <a:off x="1" y="3229398"/>
                  <a:ext cx="3766541" cy="906952"/>
                </a:xfrm>
                <a:prstGeom prst="rect">
                  <a:avLst/>
                </a:prstGeom>
                <a:noFill/>
              </p:spPr>
              <p:txBody>
                <a:bodyPr wrap="none" rtlCol="0">
                  <a:prstTxWarp prst="textPlain">
                    <a:avLst/>
                  </a:prstTxWarp>
                  <a:spAutoFit/>
                </a:bodyPr>
                <a:lstStyle/>
                <a:p>
                  <a:pPr algn="l"/>
                  <a:r>
                    <a:rPr lang="en-US" altLang="zh-CN" sz="12450" b="1" dirty="0">
                      <a:solidFill>
                        <a:srgbClr val="FCB53C"/>
                      </a:solidFill>
                      <a:latin typeface="+mn-lt"/>
                    </a:rPr>
                    <a:t>JULYED</a:t>
                  </a:r>
                  <a:endParaRPr lang="en-US" altLang="zh-CN" sz="12450" b="1" dirty="0">
                    <a:solidFill>
                      <a:srgbClr val="FCB53C"/>
                    </a:solidFill>
                    <a:latin typeface="+mn-lt"/>
                  </a:endParaRPr>
                </a:p>
              </p:txBody>
            </p:sp>
            <p:sp>
              <p:nvSpPr>
                <p:cNvPr id="26" name="矩形 25"/>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2450" noProof="0" dirty="0">
                      <a:solidFill>
                        <a:schemeClr val="bg1"/>
                      </a:solidFill>
                      <a:latin typeface="+mn-lt"/>
                    </a:rPr>
                    <a:t>BUSINESS</a:t>
                  </a:r>
                  <a:endParaRPr lang="en-US" altLang="zh-CN" sz="12450" noProof="0" dirty="0">
                    <a:solidFill>
                      <a:schemeClr val="bg1"/>
                    </a:solidFill>
                    <a:latin typeface="+mn-lt"/>
                  </a:endParaRPr>
                </a:p>
              </p:txBody>
            </p:sp>
          </p:grpSp>
          <p:sp>
            <p:nvSpPr>
              <p:cNvPr id="24" name="文本框 23"/>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7200" dirty="0">
                    <a:solidFill>
                      <a:schemeClr val="bg1"/>
                    </a:solidFill>
                    <a:latin typeface="Impact" panose="020B0806030902050204" pitchFamily="34" charset="0"/>
                  </a:rPr>
                  <a:t>2019</a:t>
                </a:r>
                <a:endParaRPr lang="zh-CN" altLang="en-US" sz="7200" dirty="0">
                  <a:solidFill>
                    <a:schemeClr val="bg1"/>
                  </a:solidFill>
                  <a:latin typeface="Impact" panose="020B0806030902050204" pitchFamily="34" charset="0"/>
                </a:endParaRPr>
              </a:p>
            </p:txBody>
          </p:sp>
        </p:grpSp>
        <p:cxnSp>
          <p:nvCxnSpPr>
            <p:cNvPr id="21" name="直接连接符 20"/>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altLang="en-US"/>
              <a:t>Pixel-Based</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en-US">
                <a:sym typeface="+mn-ea"/>
              </a:rPr>
              <a:t>Pixel-Based</a:t>
            </a:r>
            <a:endParaRPr lang="en-US" altLang="zh-CN"/>
          </a:p>
        </p:txBody>
      </p:sp>
      <p:sp>
        <p:nvSpPr>
          <p:cNvPr id="5" name="内容占位符 4"/>
          <p:cNvSpPr>
            <a:spLocks noGrp="1"/>
          </p:cNvSpPr>
          <p:nvPr>
            <p:ph idx="1"/>
          </p:nvPr>
        </p:nvSpPr>
        <p:spPr/>
        <p:txBody>
          <a:bodyPr/>
          <a:p>
            <a:r>
              <a:rPr lang="zh-CN" altLang="en-US" sz="1600">
                <a:ea typeface="宋体" panose="02010600030101010101" pitchFamily="2" charset="-122"/>
                <a:sym typeface="+mn-ea"/>
              </a:rPr>
              <a:t>基本</a:t>
            </a:r>
            <a:r>
              <a:rPr lang="en-US" altLang="en-US" sz="1600">
                <a:sym typeface="+mn-ea"/>
              </a:rPr>
              <a:t>思想：</a:t>
            </a:r>
            <a:endParaRPr lang="en-US" altLang="en-US" sz="1600">
              <a:sym typeface="+mn-ea"/>
            </a:endParaRPr>
          </a:p>
          <a:p>
            <a:pPr lvl="1"/>
            <a:r>
              <a:rPr lang="en-US" altLang="en-US" sz="1600">
                <a:sym typeface="+mn-ea"/>
              </a:rPr>
              <a:t>3D-&gt;2D，三维点云在不同角度的相机投影(映射)</a:t>
            </a:r>
            <a:endParaRPr lang="en-US" altLang="en-US" sz="1600"/>
          </a:p>
          <a:p>
            <a:pPr lvl="1"/>
            <a:r>
              <a:rPr lang="en-US" altLang="en-US" sz="1600">
                <a:sym typeface="+mn-ea"/>
              </a:rPr>
              <a:t>再借助2D图像处理领域成熟的深度学习框架进行分析</a:t>
            </a:r>
            <a:endParaRPr lang="en-US" altLang="en-US" sz="2400">
              <a:sym typeface="+mn-ea"/>
            </a:endParaRPr>
          </a:p>
          <a:p>
            <a:pPr lvl="0" algn="l">
              <a:buChar char="•"/>
            </a:pPr>
            <a:r>
              <a:rPr lang="en-US" altLang="en-US" sz="1825"/>
              <a:t>典型算法</a:t>
            </a:r>
            <a:endParaRPr lang="en-US" altLang="en-US" sz="1825"/>
          </a:p>
          <a:p>
            <a:pPr lvl="1" algn="l"/>
            <a:r>
              <a:rPr lang="en-US" altLang="en-US" sz="1600"/>
              <a:t>MVCNN MV3D AVOD </a:t>
            </a:r>
            <a:endParaRPr lang="en-US" altLang="en-US" sz="1600"/>
          </a:p>
          <a:p>
            <a:pPr lvl="1" algn="l"/>
            <a:r>
              <a:rPr lang="en-US" altLang="en-US" sz="1600"/>
              <a:t>Appllo2.0 SqueezeSeg </a:t>
            </a:r>
            <a:endParaRPr lang="en-US" altLang="en-US" sz="1825"/>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MVCNN</a:t>
            </a:r>
            <a:endParaRPr lang="en-US" altLang="en-US"/>
          </a:p>
        </p:txBody>
      </p:sp>
      <p:sp>
        <p:nvSpPr>
          <p:cNvPr id="3" name="Content Placeholder 2"/>
          <p:cNvSpPr>
            <a:spLocks noGrp="1"/>
          </p:cNvSpPr>
          <p:nvPr>
            <p:ph idx="1"/>
          </p:nvPr>
        </p:nvSpPr>
        <p:spPr/>
        <p:txBody>
          <a:bodyPr/>
          <a:p>
            <a:endParaRPr lang="en-US" altLang="en-US" sz="1225"/>
          </a:p>
          <a:p>
            <a:r>
              <a:rPr lang="en-US" altLang="en-US" sz="1600">
                <a:sym typeface="+mn-ea"/>
              </a:rPr>
              <a:t>MVCNN（分类）</a:t>
            </a:r>
            <a:r>
              <a:rPr lang="en-US" altLang="en-US" sz="1600"/>
              <a:t>：</a:t>
            </a:r>
            <a:endParaRPr lang="en-US" altLang="en-US" sz="1600"/>
          </a:p>
          <a:p>
            <a:pPr lvl="1"/>
            <a:r>
              <a:rPr lang="en-US" altLang="en-US" sz="1600"/>
              <a:t>最早用深度学习来处理点云数据的方法</a:t>
            </a:r>
            <a:endParaRPr lang="en-US" altLang="en-US" sz="1600"/>
          </a:p>
          <a:p>
            <a:pPr lvl="1"/>
            <a:r>
              <a:rPr lang="en-US" altLang="en-US" sz="1600"/>
              <a:t>实现CAD点云模型的分类：12个角度的图像</a:t>
            </a:r>
            <a:r>
              <a:rPr lang="en-US" altLang="en-US" sz="800"/>
              <a:t>（http://vis-www.cs.umass.edu/mvcnn/）</a:t>
            </a:r>
            <a:endParaRPr lang="en-US" altLang="en-US" sz="800"/>
          </a:p>
          <a:p>
            <a:pPr lvl="1"/>
            <a:endParaRPr lang="en-US" altLang="en-US" sz="1600"/>
          </a:p>
          <a:p>
            <a:pPr lvl="1"/>
            <a:endParaRPr lang="en-US" altLang="en-US" sz="1600"/>
          </a:p>
        </p:txBody>
      </p:sp>
      <p:pic>
        <p:nvPicPr>
          <p:cNvPr id="4" name="Picture 3"/>
          <p:cNvPicPr>
            <a:picLocks noChangeAspect="1"/>
          </p:cNvPicPr>
          <p:nvPr/>
        </p:nvPicPr>
        <p:blipFill>
          <a:blip r:embed="rId1"/>
          <a:stretch>
            <a:fillRect/>
          </a:stretch>
        </p:blipFill>
        <p:spPr>
          <a:xfrm>
            <a:off x="2404110" y="2880995"/>
            <a:ext cx="6057265" cy="2225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tLang="en-US">
                <a:sym typeface="+mn-ea"/>
              </a:rPr>
              <a:t>MV3D</a:t>
            </a:r>
            <a:endParaRPr lang="en-US" altLang="en-US"/>
          </a:p>
        </p:txBody>
      </p:sp>
      <p:sp>
        <p:nvSpPr>
          <p:cNvPr id="3" name="Content Placeholder 2"/>
          <p:cNvSpPr>
            <a:spLocks noGrp="1"/>
          </p:cNvSpPr>
          <p:nvPr>
            <p:ph idx="1"/>
          </p:nvPr>
        </p:nvSpPr>
        <p:spPr>
          <a:xfrm>
            <a:off x="457200" y="1200150"/>
            <a:ext cx="4189730" cy="3394710"/>
          </a:xfrm>
        </p:spPr>
        <p:txBody>
          <a:bodyPr/>
          <a:p>
            <a:pPr lvl="1"/>
            <a:r>
              <a:rPr lang="en-US" altLang="en-US" sz="1400">
                <a:sym typeface="+mn-ea"/>
              </a:rPr>
              <a:t>输入：BV+FV+RGB</a:t>
            </a:r>
            <a:r>
              <a:rPr lang="en-US" altLang="en-US" sz="1400"/>
              <a:t>: 并非简单投影，而是提取高度/密度/强度/距离等特征作为像素值</a:t>
            </a:r>
            <a:endParaRPr lang="en-US" sz="1070"/>
          </a:p>
          <a:p>
            <a:pPr lvl="1"/>
            <a:r>
              <a:rPr lang="en-US" altLang="en-US" sz="1400"/>
              <a:t>ROI：在BV训练一个</a:t>
            </a:r>
            <a:r>
              <a:rPr lang="en-US" sz="1400"/>
              <a:t>3</a:t>
            </a:r>
            <a:r>
              <a:rPr lang="en-US" altLang="en-US" sz="1400"/>
              <a:t>D RPN，分别向3种视图映射得到3种ROI，并融合</a:t>
            </a:r>
            <a:endParaRPr lang="en-US" sz="1400"/>
          </a:p>
          <a:p>
            <a:pPr lvl="1"/>
            <a:r>
              <a:rPr lang="en-US" altLang="en-US" sz="1400"/>
              <a:t>缺点：</a:t>
            </a:r>
            <a:r>
              <a:rPr lang="en-US" sz="1400"/>
              <a:t>该方法在检测诸如行人和骑车人等小物体方面滞后</a:t>
            </a:r>
            <a:r>
              <a:rPr lang="en-US" altLang="en-US" sz="1400"/>
              <a:t>（因为他们在BEV中特征本来就少又加上多次降采样）</a:t>
            </a:r>
            <a:r>
              <a:rPr lang="en-US" sz="1400"/>
              <a:t>，并且不能容易地适应具有垂直方向上的多个物体的场景</a:t>
            </a:r>
            <a:r>
              <a:rPr lang="en-US" altLang="en-US" sz="1400"/>
              <a:t>（只用了BV）</a:t>
            </a:r>
            <a:endParaRPr lang="en-US" altLang="en-US" sz="1400"/>
          </a:p>
        </p:txBody>
      </p:sp>
      <p:pic>
        <p:nvPicPr>
          <p:cNvPr id="4" name="Picture 3"/>
          <p:cNvPicPr>
            <a:picLocks noChangeAspect="1"/>
          </p:cNvPicPr>
          <p:nvPr/>
        </p:nvPicPr>
        <p:blipFill>
          <a:blip r:embed="rId1"/>
          <a:stretch>
            <a:fillRect/>
          </a:stretch>
        </p:blipFill>
        <p:spPr>
          <a:xfrm>
            <a:off x="5805805" y="2590165"/>
            <a:ext cx="3092450" cy="2406650"/>
          </a:xfrm>
          <a:prstGeom prst="rect">
            <a:avLst/>
          </a:prstGeom>
        </p:spPr>
      </p:pic>
      <p:grpSp>
        <p:nvGrpSpPr>
          <p:cNvPr id="7" name="Group 6"/>
          <p:cNvGrpSpPr/>
          <p:nvPr/>
        </p:nvGrpSpPr>
        <p:grpSpPr>
          <a:xfrm>
            <a:off x="192439" y="3270365"/>
            <a:ext cx="5543550" cy="1865630"/>
            <a:chOff x="608" y="1944"/>
            <a:chExt cx="13498" cy="5369"/>
          </a:xfrm>
        </p:grpSpPr>
        <p:pic>
          <p:nvPicPr>
            <p:cNvPr id="5" name="Picture 4"/>
            <p:cNvPicPr>
              <a:picLocks noChangeAspect="1"/>
            </p:cNvPicPr>
            <p:nvPr/>
          </p:nvPicPr>
          <p:blipFill>
            <a:blip r:embed="rId2"/>
            <a:stretch>
              <a:fillRect/>
            </a:stretch>
          </p:blipFill>
          <p:spPr>
            <a:xfrm>
              <a:off x="608" y="1944"/>
              <a:ext cx="13498" cy="5369"/>
            </a:xfrm>
            <a:prstGeom prst="rect">
              <a:avLst/>
            </a:prstGeom>
          </p:spPr>
        </p:pic>
        <p:sp>
          <p:nvSpPr>
            <p:cNvPr id="6" name="Rectangle 5"/>
            <p:cNvSpPr/>
            <p:nvPr/>
          </p:nvSpPr>
          <p:spPr>
            <a:xfrm>
              <a:off x="10576" y="6349"/>
              <a:ext cx="3175" cy="7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pic>
        <p:nvPicPr>
          <p:cNvPr id="8" name="Picture 7"/>
          <p:cNvPicPr>
            <a:picLocks noChangeAspect="1"/>
          </p:cNvPicPr>
          <p:nvPr/>
        </p:nvPicPr>
        <p:blipFill>
          <a:blip r:embed="rId3"/>
          <a:srcRect r="26516"/>
          <a:stretch>
            <a:fillRect/>
          </a:stretch>
        </p:blipFill>
        <p:spPr>
          <a:xfrm>
            <a:off x="4570095" y="831215"/>
            <a:ext cx="4486275" cy="1311910"/>
          </a:xfrm>
          <a:prstGeom prst="rect">
            <a:avLst/>
          </a:prstGeom>
        </p:spPr>
      </p:pic>
      <p:sp>
        <p:nvSpPr>
          <p:cNvPr id="9" name="Text Box 8"/>
          <p:cNvSpPr txBox="1"/>
          <p:nvPr/>
        </p:nvSpPr>
        <p:spPr>
          <a:xfrm>
            <a:off x="6200775" y="2294890"/>
            <a:ext cx="2486025" cy="553085"/>
          </a:xfrm>
          <a:prstGeom prst="rect">
            <a:avLst/>
          </a:prstGeom>
          <a:noFill/>
        </p:spPr>
        <p:txBody>
          <a:bodyPr wrap="square" rtlCol="0">
            <a:spAutoFit/>
          </a:bodyPr>
          <a:p>
            <a:r>
              <a:rPr lang="en-US" altLang="en-US" sz="1200">
                <a:sym typeface="+mn-ea"/>
              </a:rPr>
              <a:t>（3D Car Detection on KITTI)</a:t>
            </a:r>
            <a:endParaRPr lang="en-US"/>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AVOD</a:t>
            </a:r>
            <a:endParaRPr lang="en-US" altLang="en-US"/>
          </a:p>
        </p:txBody>
      </p:sp>
      <p:sp>
        <p:nvSpPr>
          <p:cNvPr id="3" name="Content Placeholder 2"/>
          <p:cNvSpPr>
            <a:spLocks noGrp="1"/>
          </p:cNvSpPr>
          <p:nvPr>
            <p:ph idx="1"/>
          </p:nvPr>
        </p:nvSpPr>
        <p:spPr/>
        <p:txBody>
          <a:bodyPr/>
          <a:p>
            <a:r>
              <a:rPr lang="en-US" altLang="en-US" sz="1200"/>
              <a:t>输入：BEV+RGB </a:t>
            </a:r>
            <a:endParaRPr lang="en-US" altLang="en-US" sz="1400"/>
          </a:p>
          <a:p>
            <a:pPr lvl="1"/>
            <a:r>
              <a:rPr lang="en-US" altLang="en-US" sz="1200"/>
              <a:t>从</a:t>
            </a:r>
            <a:r>
              <a:rPr lang="en-US" altLang="en-US" sz="1200">
                <a:sym typeface="+mn-ea"/>
              </a:rPr>
              <a:t>[-40, 40]×[0, 70]×[0, 2.5]范围内</a:t>
            </a:r>
            <a:r>
              <a:rPr lang="en-US" altLang="en-US" sz="1200"/>
              <a:t>点云数据生成6-channel BEV map,</a:t>
            </a:r>
            <a:r>
              <a:rPr lang="en-US" altLang="en-US" sz="1200">
                <a:sym typeface="+mn-ea"/>
              </a:rPr>
              <a:t>分辨率为0.1m, 700x800x6</a:t>
            </a:r>
            <a:endParaRPr lang="en-US" altLang="en-US" sz="1200"/>
          </a:p>
          <a:p>
            <a:pPr lvl="1"/>
            <a:r>
              <a:rPr lang="en-US" altLang="en-US" sz="1200">
                <a:sym typeface="+mn-ea"/>
              </a:rPr>
              <a:t>Z轴上[0,2.5]平分5段，</a:t>
            </a:r>
            <a:r>
              <a:rPr lang="en-US" altLang="en-US" sz="1200"/>
              <a:t>前五个通道是每个栅格单元的最大高度， 第六个通道是每个单元中的密度信息</a:t>
            </a:r>
            <a:endParaRPr lang="en-US" altLang="en-US" sz="1200"/>
          </a:p>
          <a:p>
            <a:pPr lvl="1"/>
            <a:r>
              <a:rPr lang="zh-CN" altLang="en-US" sz="1200">
                <a:ea typeface="宋体" panose="02010600030101010101" pitchFamily="2" charset="-122"/>
              </a:rPr>
              <a:t>点云转</a:t>
            </a:r>
            <a:r>
              <a:rPr lang="en-US" altLang="zh-CN" sz="1200">
                <a:ea typeface="宋体" panose="02010600030101010101" pitchFamily="2" charset="-122"/>
              </a:rPr>
              <a:t>BEV</a:t>
            </a:r>
            <a:r>
              <a:rPr lang="zh-CN" altLang="en-US" sz="1200">
                <a:ea typeface="宋体" panose="02010600030101010101" pitchFamily="2" charset="-122"/>
              </a:rPr>
              <a:t>实现代码：</a:t>
            </a:r>
            <a:endParaRPr lang="zh-CN" altLang="en-US" sz="1200">
              <a:ea typeface="宋体" panose="02010600030101010101" pitchFamily="2" charset="-122"/>
            </a:endParaRPr>
          </a:p>
          <a:p>
            <a:pPr lvl="2"/>
            <a:r>
              <a:rPr lang="zh-CN" altLang="en-US" sz="1025">
                <a:ea typeface="宋体" panose="02010600030101010101" pitchFamily="2" charset="-122"/>
              </a:rPr>
              <a:t>kitti LIDAR点云生成鸟瞰图BEV  </a:t>
            </a:r>
            <a:r>
              <a:rPr lang="en-US" altLang="en-US" sz="1200"/>
              <a:t>https://blog.csdn.net/weixin_39999955/article/details/83819313  </a:t>
            </a:r>
            <a:endParaRPr lang="en-US" altLang="en-US" sz="1200"/>
          </a:p>
          <a:p>
            <a:pPr lvl="2"/>
            <a:r>
              <a:rPr lang="en-US" altLang="en-US" sz="1025"/>
              <a:t>Processing Point Clouds  </a:t>
            </a:r>
            <a:r>
              <a:rPr lang="en-US" altLang="en-US" sz="1200"/>
              <a:t>http://ronny.rest/tutorials/module/pointclouds_01</a:t>
            </a:r>
            <a:endParaRPr lang="en-US" altLang="en-US" sz="1200"/>
          </a:p>
          <a:p>
            <a:pPr lvl="1"/>
            <a:endParaRPr lang="en-US" altLang="en-US" sz="1400"/>
          </a:p>
        </p:txBody>
      </p:sp>
      <p:pic>
        <p:nvPicPr>
          <p:cNvPr id="4" name="Picture 3"/>
          <p:cNvPicPr>
            <a:picLocks noChangeAspect="1"/>
          </p:cNvPicPr>
          <p:nvPr/>
        </p:nvPicPr>
        <p:blipFill>
          <a:blip r:embed="rId1"/>
          <a:stretch>
            <a:fillRect/>
          </a:stretch>
        </p:blipFill>
        <p:spPr>
          <a:xfrm>
            <a:off x="744220" y="2470150"/>
            <a:ext cx="7106920" cy="2670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282575"/>
            <a:ext cx="4231005" cy="4312285"/>
          </a:xfrm>
        </p:spPr>
        <p:txBody>
          <a:bodyPr/>
          <a:p>
            <a:pPr marL="0" lvl="1" indent="0">
              <a:buFont typeface="Arial" panose="020B0604020202020204" pitchFamily="34" charset="0"/>
              <a:buNone/>
            </a:pPr>
            <a:endParaRPr lang="en-US" altLang="en-US" sz="1170">
              <a:sym typeface="+mn-ea"/>
            </a:endParaRPr>
          </a:p>
          <a:p>
            <a:pPr lvl="0"/>
            <a:r>
              <a:rPr lang="en-US" altLang="en-US" sz="1370">
                <a:sym typeface="+mn-ea"/>
              </a:rPr>
              <a:t>feature extractor</a:t>
            </a:r>
            <a:endParaRPr lang="en-US" altLang="en-US" sz="1370">
              <a:sym typeface="+mn-ea"/>
            </a:endParaRPr>
          </a:p>
          <a:p>
            <a:pPr lvl="1"/>
            <a:r>
              <a:rPr lang="en-US" altLang="en-US" sz="1195">
                <a:sym typeface="+mn-ea"/>
              </a:rPr>
              <a:t>特征提取器由两部分组成：</a:t>
            </a:r>
            <a:endParaRPr lang="en-US" altLang="en-US" sz="1195">
              <a:sym typeface="+mn-ea"/>
            </a:endParaRPr>
          </a:p>
          <a:p>
            <a:pPr lvl="2"/>
            <a:r>
              <a:rPr lang="en-US" altLang="en-US" sz="1020">
                <a:sym typeface="+mn-ea"/>
              </a:rPr>
              <a:t>encoder（编码器） M×N×D -&gt; M/8×N/8×D*</a:t>
            </a:r>
            <a:endParaRPr lang="en-US" altLang="en-US" sz="1020">
              <a:sym typeface="+mn-ea"/>
            </a:endParaRPr>
          </a:p>
          <a:p>
            <a:pPr lvl="2"/>
            <a:r>
              <a:rPr lang="en-US" altLang="en-US" sz="1020">
                <a:sym typeface="+mn-ea"/>
              </a:rPr>
              <a:t>decoder（解码器）每层的操作包括通过conv-transpose操作上采样，与encoder中对应size的feature map连接，通过3×3的卷积操作融合两种feature maps，最终得到M×N×D特征图</a:t>
            </a:r>
            <a:endParaRPr lang="en-US" altLang="en-US" sz="1020">
              <a:sym typeface="+mn-ea"/>
            </a:endParaRPr>
          </a:p>
          <a:p>
            <a:pPr lvl="1"/>
            <a:r>
              <a:rPr lang="en-US" sz="1370"/>
              <a:t>全分辨率的feature map</a:t>
            </a:r>
            <a:r>
              <a:rPr lang="en-US" altLang="en-US" sz="1370"/>
              <a:t>:对小目标友好</a:t>
            </a:r>
            <a:endParaRPr lang="en-US" altLang="en-US" sz="1370"/>
          </a:p>
          <a:p>
            <a:pPr lvl="1"/>
            <a:r>
              <a:rPr lang="en-US" altLang="en-US" sz="1370"/>
              <a:t>借鉴自FPN（feature pyramid networks）</a:t>
            </a:r>
            <a:endParaRPr lang="en-US" altLang="en-US" sz="1370"/>
          </a:p>
        </p:txBody>
      </p:sp>
      <p:pic>
        <p:nvPicPr>
          <p:cNvPr id="4" name="Picture 3"/>
          <p:cNvPicPr>
            <a:picLocks noChangeAspect="1"/>
          </p:cNvPicPr>
          <p:nvPr/>
        </p:nvPicPr>
        <p:blipFill>
          <a:blip r:embed="rId1"/>
          <a:stretch>
            <a:fillRect/>
          </a:stretch>
        </p:blipFill>
        <p:spPr>
          <a:xfrm>
            <a:off x="4688205" y="248920"/>
            <a:ext cx="4395470" cy="4645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187325"/>
            <a:ext cx="5492115" cy="4407535"/>
          </a:xfrm>
        </p:spPr>
        <p:txBody>
          <a:bodyPr/>
          <a:p>
            <a:pPr lvl="0"/>
            <a:r>
              <a:rPr lang="en-US" altLang="en-US" sz="1200">
                <a:sym typeface="+mn-ea"/>
              </a:rPr>
              <a:t>RPN：</a:t>
            </a:r>
            <a:endParaRPr lang="en-US" altLang="en-US" sz="1200">
              <a:sym typeface="+mn-ea"/>
            </a:endParaRPr>
          </a:p>
          <a:p>
            <a:pPr lvl="1"/>
            <a:r>
              <a:rPr lang="en-US" altLang="en-US" sz="1200">
                <a:sym typeface="+mn-ea"/>
              </a:rPr>
              <a:t>将feature extractor得到的feature maps通过1×1卷积操作进行降维处理减少RPN过程中的内存和计算量</a:t>
            </a:r>
            <a:endParaRPr lang="en-US" altLang="en-US" sz="1200">
              <a:sym typeface="+mn-ea"/>
            </a:endParaRPr>
          </a:p>
          <a:p>
            <a:pPr lvl="1"/>
            <a:r>
              <a:rPr lang="en-US" altLang="en-US" sz="1200">
                <a:sym typeface="+mn-ea"/>
              </a:rPr>
              <a:t>anchors６参数形式,中心点(tx, ty, tz) 长宽高(dx, dy, dz), BEV上以0.5米的间距采样(tx, ty), tz由传感器与地面间的距离等因素决定. anchors的尺寸每个类不同，从训练样本中获取70x80/0.5/0.5x(num_cluster)*2 (丰富的anchor对小目标友好）</a:t>
            </a:r>
            <a:endParaRPr lang="en-US" altLang="en-US" sz="1200">
              <a:sym typeface="+mn-ea"/>
            </a:endParaRPr>
          </a:p>
          <a:p>
            <a:pPr lvl="1"/>
            <a:r>
              <a:rPr lang="en-US" altLang="en-US" sz="1200">
                <a:sym typeface="+mn-ea"/>
              </a:rPr>
              <a:t>通过anchor的映射融合两种特征图:每个3D anchor投影到BEV以及image获得两个roi,每个roi进行crop resized to 3x3然后进行像素级别的特征融合（特征风丰富，可适应垂直方向多物体）</a:t>
            </a:r>
            <a:endParaRPr lang="en-US" altLang="en-US" sz="1200">
              <a:sym typeface="+mn-ea"/>
            </a:endParaRPr>
          </a:p>
          <a:p>
            <a:pPr lvl="1"/>
            <a:r>
              <a:rPr lang="en-US" altLang="en-US" sz="1200">
                <a:sym typeface="+mn-ea"/>
              </a:rPr>
              <a:t>在融合的特征图上训练RPN（mv3d仅在BEV上训练RPN）</a:t>
            </a:r>
            <a:endParaRPr lang="en-US" altLang="en-US" sz="1200">
              <a:sym typeface="+mn-ea"/>
            </a:endParaRPr>
          </a:p>
          <a:p>
            <a:pPr lvl="2"/>
            <a:r>
              <a:rPr lang="en-US" altLang="en-US" sz="1025">
                <a:sym typeface="+mn-ea"/>
              </a:rPr>
              <a:t>二分类: 交叉熵, 在BEV上通过判定anchors与ground truth的IoU分辨object/background</a:t>
            </a:r>
            <a:endParaRPr lang="en-US" altLang="en-US" sz="1025">
              <a:sym typeface="+mn-ea"/>
            </a:endParaRPr>
          </a:p>
          <a:p>
            <a:pPr lvl="2"/>
            <a:r>
              <a:rPr lang="en-US" altLang="en-US" sz="1025">
                <a:sym typeface="+mn-ea"/>
              </a:rPr>
              <a:t>回归：smooth L1 loss, ((∆tx, ∆ty, ∆tz, ∆dx, ∆dy, ∆dz), non-oriented？</a:t>
            </a:r>
            <a:endParaRPr lang="en-US" altLang="en-US" sz="1025">
              <a:sym typeface="+mn-ea"/>
            </a:endParaRPr>
          </a:p>
          <a:p>
            <a:pPr lvl="1"/>
            <a:r>
              <a:rPr lang="en-US" altLang="en-US" sz="990">
                <a:sym typeface="+mn-ea"/>
              </a:rPr>
              <a:t>在BEV上采用2D NMS将top k proposals 送入第二阶段检测网络</a:t>
            </a:r>
            <a:endParaRPr lang="en-US" altLang="en-US" sz="1200"/>
          </a:p>
          <a:p>
            <a:endParaRPr lang="en-US"/>
          </a:p>
        </p:txBody>
      </p:sp>
      <p:pic>
        <p:nvPicPr>
          <p:cNvPr id="4" name="Picture 3"/>
          <p:cNvPicPr>
            <a:picLocks noChangeAspect="1"/>
          </p:cNvPicPr>
          <p:nvPr/>
        </p:nvPicPr>
        <p:blipFill>
          <a:blip r:embed="rId1"/>
          <a:srcRect r="50694"/>
          <a:stretch>
            <a:fillRect/>
          </a:stretch>
        </p:blipFill>
        <p:spPr>
          <a:xfrm>
            <a:off x="5821680" y="187325"/>
            <a:ext cx="1619885" cy="1494155"/>
          </a:xfrm>
          <a:prstGeom prst="rect">
            <a:avLst/>
          </a:prstGeom>
        </p:spPr>
      </p:pic>
      <p:pic>
        <p:nvPicPr>
          <p:cNvPr id="5" name="Picture 4"/>
          <p:cNvPicPr>
            <a:picLocks noChangeAspect="1"/>
          </p:cNvPicPr>
          <p:nvPr/>
        </p:nvPicPr>
        <p:blipFill>
          <a:blip r:embed="rId2"/>
          <a:stretch>
            <a:fillRect/>
          </a:stretch>
        </p:blipFill>
        <p:spPr>
          <a:xfrm>
            <a:off x="7359015" y="247650"/>
            <a:ext cx="1768475" cy="1094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44500" y="205105"/>
            <a:ext cx="5612765" cy="4389755"/>
          </a:xfrm>
        </p:spPr>
        <p:txBody>
          <a:bodyPr/>
          <a:p>
            <a:pPr lvl="0"/>
            <a:r>
              <a:rPr lang="en-US" sz="1200">
                <a:sym typeface="+mn-ea"/>
              </a:rPr>
              <a:t>second stage detector network</a:t>
            </a:r>
            <a:r>
              <a:rPr lang="en-US" altLang="en-US" sz="1200">
                <a:sym typeface="+mn-ea"/>
              </a:rPr>
              <a:t>：</a:t>
            </a:r>
            <a:endParaRPr lang="en-US" altLang="en-US" sz="1200">
              <a:sym typeface="+mn-ea"/>
            </a:endParaRPr>
          </a:p>
          <a:p>
            <a:pPr lvl="1"/>
            <a:r>
              <a:rPr lang="en-US" altLang="en-US" sz="1200">
                <a:sym typeface="+mn-ea"/>
              </a:rPr>
              <a:t>两种特征图的proposals crop resize融合：由于proposal远少于anchor就不再降维了,resize 7x7, element-wise mean operation </a:t>
            </a:r>
            <a:endParaRPr lang="en-US" altLang="en-US" sz="1200">
              <a:sym typeface="+mn-ea"/>
            </a:endParaRPr>
          </a:p>
          <a:p>
            <a:pPr lvl="1"/>
            <a:r>
              <a:rPr lang="en-US" altLang="en-US" sz="1200">
                <a:sym typeface="+mn-ea"/>
              </a:rPr>
              <a:t>融合后的feature通过三层全连接层得到类别(全分类)、bounding box、方向的输出，得到精确有方向有类别的 3D bounding boxs</a:t>
            </a:r>
            <a:endParaRPr lang="en-US" altLang="en-US" sz="1200">
              <a:sym typeface="+mn-ea"/>
            </a:endParaRPr>
          </a:p>
          <a:p>
            <a:pPr lvl="1"/>
            <a:r>
              <a:rPr lang="en-US" altLang="en-US" sz="1200">
                <a:sym typeface="+mn-ea"/>
              </a:rPr>
              <a:t>bbox: </a:t>
            </a:r>
            <a:endParaRPr lang="en-US" altLang="en-US" sz="1200">
              <a:sym typeface="+mn-ea"/>
            </a:endParaRPr>
          </a:p>
          <a:p>
            <a:pPr lvl="2"/>
            <a:r>
              <a:rPr lang="en-US" altLang="en-US" sz="1200">
                <a:sym typeface="+mn-ea"/>
              </a:rPr>
              <a:t>采用4corner + 2 height offset编码, 物体与ground plane的偏移作为gt</a:t>
            </a:r>
            <a:endParaRPr lang="en-US" altLang="en-US" sz="1200">
              <a:sym typeface="+mn-ea"/>
            </a:endParaRPr>
          </a:p>
          <a:p>
            <a:pPr lvl="2"/>
            <a:r>
              <a:rPr lang="en-US" altLang="en-US" sz="1200">
                <a:sym typeface="+mn-ea"/>
              </a:rPr>
              <a:t>回归形式是( ∆x1…∆x4,∆y1…∆y4, ∆h1, ∆h2) </a:t>
            </a:r>
            <a:endParaRPr lang="en-US" altLang="en-US" sz="1200">
              <a:sym typeface="+mn-ea"/>
            </a:endParaRPr>
          </a:p>
          <a:p>
            <a:pPr lvl="1"/>
            <a:r>
              <a:rPr lang="en-US" altLang="en-US" sz="1200">
                <a:sym typeface="+mn-ea"/>
              </a:rPr>
              <a:t>方向:</a:t>
            </a:r>
            <a:endParaRPr lang="en-US" altLang="en-US" sz="1200">
              <a:sym typeface="+mn-ea"/>
            </a:endParaRPr>
          </a:p>
          <a:p>
            <a:pPr lvl="2"/>
            <a:r>
              <a:rPr lang="en-US" altLang="en-US" sz="1200">
                <a:sym typeface="+mn-ea"/>
              </a:rPr>
              <a:t>mv3d采用估计框的长边的方向,但是很多物体不满足长边规则，例如行人</a:t>
            </a:r>
            <a:endParaRPr lang="en-US" altLang="en-US" sz="1200"/>
          </a:p>
          <a:p>
            <a:pPr lvl="2"/>
            <a:r>
              <a:rPr sz="1200">
                <a:sym typeface="+mn-ea"/>
              </a:rPr>
              <a:t>avod中采用regressed orientation vector以及计算(xθ, yθ) = (cos(θ), sin(θ))使得 θ ∈ [−π， π]可以由BEV平面的唯一的单位向量表示</a:t>
            </a:r>
            <a:endParaRPr sz="1200"/>
          </a:p>
          <a:p>
            <a:pPr lvl="2"/>
            <a:r>
              <a:rPr lang="en-US" sz="1200">
                <a:sym typeface="+mn-ea"/>
              </a:rPr>
              <a:t>每</a:t>
            </a:r>
            <a:r>
              <a:rPr sz="1200">
                <a:sym typeface="+mn-ea"/>
              </a:rPr>
              <a:t>个bounding box有四个可能的朝向，选取离regressed orientation vecto</a:t>
            </a:r>
            <a:r>
              <a:rPr lang="en-US" sz="1200">
                <a:sym typeface="+mn-ea"/>
              </a:rPr>
              <a:t>r</a:t>
            </a:r>
            <a:r>
              <a:rPr sz="1200">
                <a:sym typeface="+mn-ea"/>
              </a:rPr>
              <a:t>最近的朝向</a:t>
            </a:r>
            <a:endParaRPr sz="1200">
              <a:sym typeface="+mn-ea"/>
            </a:endParaRPr>
          </a:p>
          <a:p>
            <a:pPr lvl="0"/>
            <a:r>
              <a:rPr lang="en-US" sz="1600">
                <a:sym typeface="+mn-ea"/>
              </a:rPr>
              <a:t>ref:</a:t>
            </a:r>
            <a:endParaRPr lang="en-US" sz="1600">
              <a:sym typeface="+mn-ea"/>
            </a:endParaRPr>
          </a:p>
          <a:p>
            <a:pPr lvl="1"/>
            <a:r>
              <a:rPr lang="en-US" sz="1400">
                <a:sym typeface="+mn-ea"/>
              </a:rPr>
              <a:t>https://blog.csdn.net/qq_29981283/article/details/82983840</a:t>
            </a:r>
            <a:endParaRPr lang="en-US" sz="1400"/>
          </a:p>
          <a:p>
            <a:pPr lvl="1"/>
            <a:r>
              <a:rPr lang="en-US" sz="1400">
                <a:sym typeface="+mn-ea"/>
              </a:rPr>
              <a:t>https://blog.csdn.net/syyyao/article/details/81365400</a:t>
            </a:r>
            <a:endParaRPr lang="en-US" sz="1400"/>
          </a:p>
          <a:p>
            <a:pPr lvl="1"/>
            <a:r>
              <a:rPr lang="en-US" altLang="en-US" sz="1400">
                <a:sym typeface="+mn-ea"/>
              </a:rPr>
              <a:t>code: https://github.com/kujason/avod</a:t>
            </a:r>
            <a:endParaRPr lang="en-US" sz="1400"/>
          </a:p>
          <a:p>
            <a:pPr lvl="1"/>
            <a:endParaRPr lang="en-US" sz="1400">
              <a:sym typeface="+mn-ea"/>
            </a:endParaRPr>
          </a:p>
          <a:p>
            <a:pPr lvl="1"/>
            <a:endParaRPr sz="1400"/>
          </a:p>
          <a:p>
            <a:endParaRPr lang="en-US" sz="1200"/>
          </a:p>
        </p:txBody>
      </p:sp>
      <p:pic>
        <p:nvPicPr>
          <p:cNvPr id="6" name="Picture 5"/>
          <p:cNvPicPr>
            <a:picLocks noChangeAspect="1"/>
          </p:cNvPicPr>
          <p:nvPr/>
        </p:nvPicPr>
        <p:blipFill>
          <a:blip r:embed="rId1"/>
          <a:srcRect r="54710"/>
          <a:stretch>
            <a:fillRect/>
          </a:stretch>
        </p:blipFill>
        <p:spPr>
          <a:xfrm>
            <a:off x="6285865" y="2686050"/>
            <a:ext cx="2841625" cy="2014855"/>
          </a:xfrm>
          <a:prstGeom prst="rect">
            <a:avLst/>
          </a:prstGeom>
        </p:spPr>
      </p:pic>
      <p:pic>
        <p:nvPicPr>
          <p:cNvPr id="2" name="Picture 1"/>
          <p:cNvPicPr>
            <a:picLocks noChangeAspect="1"/>
          </p:cNvPicPr>
          <p:nvPr/>
        </p:nvPicPr>
        <p:blipFill>
          <a:blip r:embed="rId2"/>
          <a:stretch>
            <a:fillRect/>
          </a:stretch>
        </p:blipFill>
        <p:spPr>
          <a:xfrm>
            <a:off x="6018530" y="760730"/>
            <a:ext cx="2970530" cy="16840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Apollo2.0</a:t>
            </a:r>
            <a:endParaRPr lang="en-US"/>
          </a:p>
        </p:txBody>
      </p:sp>
      <p:sp>
        <p:nvSpPr>
          <p:cNvPr id="3" name="Content Placeholder 2"/>
          <p:cNvSpPr>
            <a:spLocks noGrp="1"/>
          </p:cNvSpPr>
          <p:nvPr>
            <p:ph idx="1"/>
          </p:nvPr>
        </p:nvSpPr>
        <p:spPr>
          <a:xfrm>
            <a:off x="457200" y="1200150"/>
            <a:ext cx="6144895" cy="3394710"/>
          </a:xfrm>
        </p:spPr>
        <p:txBody>
          <a:bodyPr/>
          <a:p>
            <a:r>
              <a:rPr lang="en-US" sz="1600"/>
              <a:t>Apollo2.0基于激光雷达的感知方案</a:t>
            </a:r>
            <a:endParaRPr lang="en-US" sz="1600"/>
          </a:p>
          <a:p>
            <a:pPr lvl="1"/>
            <a:r>
              <a:rPr lang="en-US" altLang="en-US" sz="1400"/>
              <a:t>俯视投影到地面网格（2D grid-map）每个网格计算8个统计量</a:t>
            </a:r>
            <a:endParaRPr lang="en-US" altLang="en-US" sz="1400"/>
          </a:p>
          <a:p>
            <a:pPr lvl="1"/>
            <a:r>
              <a:rPr lang="en-US" altLang="en-US" sz="1400"/>
              <a:t>使用UNet做障碍物分割</a:t>
            </a:r>
            <a:endParaRPr lang="en-US" altLang="en-US" sz="800"/>
          </a:p>
          <a:p>
            <a:pPr lvl="1"/>
            <a:r>
              <a:rPr lang="en-US" altLang="en-US" sz="930"/>
              <a:t>https://github.com/ApolloAuto/apollo/blob/master/docs/specs/3d_obstacle_perception.md</a:t>
            </a:r>
            <a:endParaRPr lang="en-US" altLang="en-US" sz="930"/>
          </a:p>
        </p:txBody>
      </p:sp>
      <p:pic>
        <p:nvPicPr>
          <p:cNvPr id="4" name="Picture 3"/>
          <p:cNvPicPr>
            <a:picLocks noChangeAspect="1"/>
          </p:cNvPicPr>
          <p:nvPr/>
        </p:nvPicPr>
        <p:blipFill>
          <a:blip r:embed="rId1"/>
          <a:stretch>
            <a:fillRect/>
          </a:stretch>
        </p:blipFill>
        <p:spPr>
          <a:xfrm>
            <a:off x="5234940" y="3021965"/>
            <a:ext cx="3793490" cy="1961515"/>
          </a:xfrm>
          <a:prstGeom prst="rect">
            <a:avLst/>
          </a:prstGeom>
        </p:spPr>
      </p:pic>
      <p:pic>
        <p:nvPicPr>
          <p:cNvPr id="5" name="Picture 4"/>
          <p:cNvPicPr>
            <a:picLocks noChangeAspect="1"/>
          </p:cNvPicPr>
          <p:nvPr/>
        </p:nvPicPr>
        <p:blipFill>
          <a:blip r:embed="rId2"/>
          <a:stretch>
            <a:fillRect/>
          </a:stretch>
        </p:blipFill>
        <p:spPr>
          <a:xfrm>
            <a:off x="6685915" y="248920"/>
            <a:ext cx="2298065" cy="2151380"/>
          </a:xfrm>
          <a:prstGeom prst="rect">
            <a:avLst/>
          </a:prstGeom>
        </p:spPr>
      </p:pic>
      <p:pic>
        <p:nvPicPr>
          <p:cNvPr id="6" name="Picture 5"/>
          <p:cNvPicPr>
            <a:picLocks noChangeAspect="1"/>
          </p:cNvPicPr>
          <p:nvPr/>
        </p:nvPicPr>
        <p:blipFill>
          <a:blip r:embed="rId3"/>
          <a:stretch>
            <a:fillRect/>
          </a:stretch>
        </p:blipFill>
        <p:spPr>
          <a:xfrm>
            <a:off x="1624330" y="2162175"/>
            <a:ext cx="2882265" cy="29248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SqueezeSeg</a:t>
            </a:r>
            <a:endParaRPr lang="en-US"/>
          </a:p>
        </p:txBody>
      </p:sp>
      <p:sp>
        <p:nvSpPr>
          <p:cNvPr id="3" name="Content Placeholder 2"/>
          <p:cNvSpPr>
            <a:spLocks noGrp="1"/>
          </p:cNvSpPr>
          <p:nvPr>
            <p:ph idx="1"/>
          </p:nvPr>
        </p:nvSpPr>
        <p:spPr>
          <a:xfrm>
            <a:off x="457200" y="1200150"/>
            <a:ext cx="5639435" cy="3394710"/>
          </a:xfrm>
        </p:spPr>
        <p:txBody>
          <a:bodyPr/>
          <a:p>
            <a:r>
              <a:rPr lang="zh-CN" altLang="en-US" sz="1200"/>
              <a:t>预处理：球面投影</a:t>
            </a:r>
            <a:endParaRPr lang="zh-CN" altLang="en-US" sz="1200"/>
          </a:p>
          <a:p>
            <a:pPr lvl="1"/>
            <a:r>
              <a:rPr lang="en-US" altLang="en-US" sz="1200"/>
              <a:t>ϕ(azimuth) θ(Altitude) N(x</a:t>
            </a:r>
            <a:r>
              <a:rPr lang="zh-CN" altLang="en-US" sz="1200"/>
              <a:t>轴</a:t>
            </a:r>
            <a:r>
              <a:rPr lang="en-US" altLang="en-US" sz="1200"/>
              <a:t>)</a:t>
            </a:r>
            <a:endParaRPr lang="en-US" altLang="en-US" sz="1200"/>
          </a:p>
          <a:p>
            <a:pPr lvl="1"/>
            <a:r>
              <a:rPr lang="en-US" altLang="zh-CN" sz="1200">
                <a:ea typeface="宋体" panose="02010600030101010101" pitchFamily="2" charset="-122"/>
              </a:rPr>
              <a:t>(x,y,z)-&gt;(</a:t>
            </a:r>
            <a:r>
              <a:rPr lang="en-US" altLang="en-US" sz="1200">
                <a:sym typeface="+mn-ea"/>
              </a:rPr>
              <a:t>θ</a:t>
            </a:r>
            <a:r>
              <a:rPr lang="en-US" altLang="zh-CN" sz="1200">
                <a:ea typeface="宋体" panose="02010600030101010101" pitchFamily="2" charset="-122"/>
              </a:rPr>
              <a:t>,</a:t>
            </a:r>
            <a:r>
              <a:rPr lang="en-US" altLang="en-US" sz="1200">
                <a:sym typeface="+mn-ea"/>
              </a:rPr>
              <a:t>ϕ</a:t>
            </a:r>
            <a:r>
              <a:rPr lang="en-US" altLang="zh-CN" sz="1200">
                <a:ea typeface="宋体" panose="02010600030101010101" pitchFamily="2" charset="-122"/>
              </a:rPr>
              <a:t>)  3D-&gt;2D</a:t>
            </a:r>
            <a:endParaRPr lang="en-US" altLang="zh-CN" sz="1200">
              <a:ea typeface="宋体" panose="02010600030101010101" pitchFamily="2" charset="-122"/>
            </a:endParaRPr>
          </a:p>
          <a:p>
            <a:pPr lvl="1"/>
            <a:r>
              <a:rPr lang="en-US" altLang="zh-CN" sz="1200">
                <a:ea typeface="宋体" panose="02010600030101010101" pitchFamily="2" charset="-122"/>
              </a:rPr>
              <a:t>微分化得到一个二维的直角坐标系</a:t>
            </a:r>
            <a:endParaRPr lang="en-US" altLang="zh-CN" sz="1200">
              <a:ea typeface="宋体" panose="02010600030101010101" pitchFamily="2" charset="-122"/>
            </a:endParaRPr>
          </a:p>
          <a:p>
            <a:pPr lvl="1"/>
            <a:r>
              <a:rPr lang="en-US" altLang="zh-CN" sz="1200">
                <a:ea typeface="宋体" panose="02010600030101010101" pitchFamily="2" charset="-122"/>
              </a:rPr>
              <a:t>球面坐标系下的每一个点都可以使用一个直角坐标系中</a:t>
            </a:r>
            <a:r>
              <a:rPr lang="zh-CN" altLang="en-US" sz="1200">
                <a:ea typeface="宋体" panose="02010600030101010101" pitchFamily="2" charset="-122"/>
              </a:rPr>
              <a:t>点表示</a:t>
            </a:r>
            <a:r>
              <a:rPr lang="en-US" altLang="zh-CN" sz="1200">
                <a:ea typeface="宋体" panose="02010600030101010101" pitchFamily="2" charset="-122"/>
              </a:rPr>
              <a:t>的点表示 </a:t>
            </a:r>
            <a:endParaRPr lang="en-US" altLang="zh-CN" sz="1200">
              <a:ea typeface="宋体" panose="02010600030101010101" pitchFamily="2" charset="-122"/>
            </a:endParaRPr>
          </a:p>
          <a:p>
            <a:pPr lvl="1"/>
            <a:r>
              <a:rPr lang="en-US" altLang="zh-CN" sz="1200">
                <a:ea typeface="宋体" panose="02010600030101010101" pitchFamily="2" charset="-122"/>
              </a:rPr>
              <a:t>提取点云中每一个点的5个特征:(x, y,z, intensity, range)放入对应的二维坐标 (i,j)</a:t>
            </a:r>
            <a:endParaRPr lang="en-US" altLang="zh-CN" sz="1200">
              <a:ea typeface="宋体" panose="02010600030101010101" pitchFamily="2" charset="-122"/>
            </a:endParaRPr>
          </a:p>
          <a:p>
            <a:pPr lvl="1"/>
            <a:r>
              <a:rPr lang="en-US" altLang="zh-CN" sz="1200">
                <a:ea typeface="宋体" panose="02010600030101010101" pitchFamily="2" charset="-122"/>
              </a:rPr>
              <a:t>H*W*C=64*512*5</a:t>
            </a:r>
            <a:r>
              <a:rPr lang="zh-CN" altLang="en-US" sz="1200">
                <a:ea typeface="宋体" panose="02010600030101010101" pitchFamily="2" charset="-122"/>
              </a:rPr>
              <a:t>的张量 </a:t>
            </a:r>
            <a:r>
              <a:rPr lang="en-US" altLang="zh-CN" sz="1200">
                <a:ea typeface="宋体" panose="02010600030101010101" pitchFamily="2" charset="-122"/>
              </a:rPr>
              <a:t>C=5 H=64(kiitti 64</a:t>
            </a:r>
            <a:r>
              <a:rPr lang="zh-CN" altLang="en-US" sz="1200">
                <a:ea typeface="宋体" panose="02010600030101010101" pitchFamily="2" charset="-122"/>
              </a:rPr>
              <a:t>线激光雷达</a:t>
            </a:r>
            <a:r>
              <a:rPr lang="en-US" altLang="zh-CN" sz="1200">
                <a:ea typeface="宋体" panose="02010600030101010101" pitchFamily="2" charset="-122"/>
              </a:rPr>
              <a:t>) W=512(</a:t>
            </a:r>
            <a:r>
              <a:rPr lang="zh-CN" altLang="en-US" sz="1200">
                <a:ea typeface="宋体" panose="02010600030101010101" pitchFamily="2" charset="-122"/>
              </a:rPr>
              <a:t>仅使用</a:t>
            </a:r>
            <a:r>
              <a:rPr lang="en-US" altLang="zh-CN" sz="1200">
                <a:ea typeface="宋体" panose="02010600030101010101" pitchFamily="2" charset="-122"/>
              </a:rPr>
              <a:t>正前方90度的</a:t>
            </a:r>
            <a:r>
              <a:rPr lang="zh-CN" altLang="en-US" sz="1200">
                <a:ea typeface="宋体" panose="02010600030101010101" pitchFamily="2" charset="-122"/>
              </a:rPr>
              <a:t>范围 </a:t>
            </a:r>
            <a:r>
              <a:rPr lang="en-US" altLang="zh-CN" sz="1200">
                <a:ea typeface="宋体" panose="02010600030101010101" pitchFamily="2" charset="-122"/>
              </a:rPr>
              <a:t>512个网格进行划分)</a:t>
            </a:r>
            <a:endParaRPr lang="zh-CN" altLang="en-US" sz="1200">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457200" y="3677285"/>
            <a:ext cx="7526020" cy="1408430"/>
          </a:xfrm>
          <a:prstGeom prst="rect">
            <a:avLst/>
          </a:prstGeom>
        </p:spPr>
      </p:pic>
      <p:pic>
        <p:nvPicPr>
          <p:cNvPr id="5" name="图片 4"/>
          <p:cNvPicPr>
            <a:picLocks noChangeAspect="1"/>
          </p:cNvPicPr>
          <p:nvPr/>
        </p:nvPicPr>
        <p:blipFill>
          <a:blip r:embed="rId2"/>
          <a:stretch>
            <a:fillRect/>
          </a:stretch>
        </p:blipFill>
        <p:spPr>
          <a:xfrm>
            <a:off x="6911340" y="514985"/>
            <a:ext cx="1661795" cy="1188720"/>
          </a:xfrm>
          <a:prstGeom prst="rect">
            <a:avLst/>
          </a:prstGeom>
        </p:spPr>
      </p:pic>
      <p:pic>
        <p:nvPicPr>
          <p:cNvPr id="6" name="图片 5"/>
          <p:cNvPicPr>
            <a:picLocks noChangeAspect="1"/>
          </p:cNvPicPr>
          <p:nvPr/>
        </p:nvPicPr>
        <p:blipFill>
          <a:blip r:embed="rId3"/>
          <a:stretch>
            <a:fillRect/>
          </a:stretch>
        </p:blipFill>
        <p:spPr>
          <a:xfrm>
            <a:off x="4431665" y="933450"/>
            <a:ext cx="1664335" cy="1133475"/>
          </a:xfrm>
          <a:prstGeom prst="rect">
            <a:avLst/>
          </a:prstGeom>
        </p:spPr>
      </p:pic>
      <p:graphicFrame>
        <p:nvGraphicFramePr>
          <p:cNvPr id="7" name="对象 6">
            <a:hlinkClick r:id="" action="ppaction://ole?verb="/>
          </p:cNvPr>
          <p:cNvGraphicFramePr>
            <a:graphicFrameLocks noChangeAspect="1"/>
          </p:cNvGraphicFramePr>
          <p:nvPr/>
        </p:nvGraphicFramePr>
        <p:xfrm>
          <a:off x="3581400" y="1647825"/>
          <a:ext cx="914400" cy="419100"/>
        </p:xfrm>
        <a:graphic>
          <a:graphicData uri="http://schemas.openxmlformats.org/presentationml/2006/ole">
            <mc:AlternateContent xmlns:mc="http://schemas.openxmlformats.org/markup-compatibility/2006">
              <mc:Choice xmlns:v="urn:schemas-microsoft-com:vml" Requires="v">
                <p:oleObj spid="_x0000_s1025" name="" r:id="rId4" imgW="914400" imgH="419100" progId="Equation.KSEE3">
                  <p:embed/>
                </p:oleObj>
              </mc:Choice>
              <mc:Fallback>
                <p:oleObj name="" r:id="rId4" imgW="914400" imgH="419100" progId="Equation.KSEE3">
                  <p:embed/>
                  <p:pic>
                    <p:nvPicPr>
                      <p:cNvPr id="0" name="图片 1024"/>
                      <p:cNvPicPr/>
                      <p:nvPr/>
                    </p:nvPicPr>
                    <p:blipFill>
                      <a:blip r:embed="rId5"/>
                      <a:stretch>
                        <a:fillRect/>
                      </a:stretch>
                    </p:blipFill>
                    <p:spPr>
                      <a:xfrm>
                        <a:off x="3581400" y="1647825"/>
                        <a:ext cx="914400" cy="419100"/>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6443345" y="1992630"/>
            <a:ext cx="2476500" cy="14319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p>
            <a:r>
              <a:rPr lang="en-US" altLang="en-US"/>
              <a:t>Detection 3D</a:t>
            </a:r>
            <a:endParaRPr lang="en-US" altLang="en-US"/>
          </a:p>
        </p:txBody>
      </p:sp>
      <p:sp>
        <p:nvSpPr>
          <p:cNvPr id="145" name="CustomShape 2"/>
          <p:cNvSpPr/>
          <p:nvPr/>
        </p:nvSpPr>
        <p:spPr>
          <a:xfrm>
            <a:off x="311760" y="2834280"/>
            <a:ext cx="8519040" cy="791280"/>
          </a:xfrm>
          <a:prstGeom prst="rect">
            <a:avLst/>
          </a:prstGeom>
          <a:noFill/>
          <a:ln>
            <a:noFill/>
          </a:ln>
        </p:spPr>
        <p:style>
          <a:lnRef idx="0">
            <a:srgbClr val="FFFFFF"/>
          </a:lnRef>
          <a:fillRef idx="0">
            <a:srgbClr val="FFFFFF"/>
          </a:fillRef>
          <a:effectRef idx="0">
            <a:srgbClr val="FFFFFF"/>
          </a:effectRef>
          <a:fontRef idx="minor"/>
        </p:style>
      </p:sp>
      <p:sp>
        <p:nvSpPr>
          <p:cNvPr id="4" name="Subtitle 3"/>
          <p:cNvSpPr/>
          <p:nvPr>
            <p:ph type="subTitle" idx="1"/>
          </p:nvPr>
        </p:nvSpPr>
        <p:spPr/>
        <p:txBody>
          <a:bodyPr/>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304165"/>
            <a:ext cx="8229600" cy="4535805"/>
          </a:xfrm>
        </p:spPr>
        <p:txBody>
          <a:bodyPr/>
          <a:p>
            <a:pPr lvl="0"/>
            <a:r>
              <a:rPr lang="en-US" altLang="zh-CN" sz="1400">
                <a:sym typeface="+mn-ea"/>
              </a:rPr>
              <a:t>CNN</a:t>
            </a:r>
            <a:r>
              <a:rPr lang="zh-CN" altLang="en-US" sz="1400">
                <a:sym typeface="+mn-ea"/>
              </a:rPr>
              <a:t>网络：</a:t>
            </a:r>
            <a:endParaRPr lang="en-US" sz="1400"/>
          </a:p>
          <a:p>
            <a:pPr lvl="1"/>
            <a:r>
              <a:rPr lang="zh-CN" altLang="en-US" sz="1400">
                <a:ea typeface="宋体" panose="02010600030101010101" pitchFamily="2" charset="-122"/>
                <a:sym typeface="+mn-ea"/>
              </a:rPr>
              <a:t>SqueezeNet，参数量极少但是能够达到AlexNet精度，实时性好</a:t>
            </a:r>
            <a:endParaRPr lang="zh-CN" altLang="en-US" sz="1400">
              <a:ea typeface="宋体" panose="02010600030101010101" pitchFamily="2" charset="-122"/>
              <a:sym typeface="+mn-ea"/>
            </a:endParaRPr>
          </a:p>
          <a:p>
            <a:pPr lvl="1"/>
            <a:r>
              <a:rPr lang="zh-CN" altLang="en-US" sz="1400">
                <a:ea typeface="宋体" panose="02010600030101010101" pitchFamily="2" charset="-122"/>
                <a:sym typeface="+mn-ea"/>
              </a:rPr>
              <a:t>输入点云预处理后的数据</a:t>
            </a:r>
            <a:r>
              <a:rPr lang="en-US" altLang="zh-CN" sz="1400">
                <a:ea typeface="宋体" panose="02010600030101010101" pitchFamily="2" charset="-122"/>
                <a:sym typeface="+mn-ea"/>
              </a:rPr>
              <a:t>64x512x5</a:t>
            </a:r>
            <a:r>
              <a:rPr lang="zh-CN" altLang="en-US" sz="1400">
                <a:ea typeface="宋体" panose="02010600030101010101" pitchFamily="2" charset="-122"/>
                <a:sym typeface="+mn-ea"/>
              </a:rPr>
              <a:t>，输出同等尺度的</a:t>
            </a:r>
            <a:r>
              <a:rPr lang="en-US" altLang="zh-CN" sz="1400">
                <a:ea typeface="宋体" panose="02010600030101010101" pitchFamily="2" charset="-122"/>
                <a:sym typeface="+mn-ea"/>
              </a:rPr>
              <a:t>label map</a:t>
            </a:r>
            <a:r>
              <a:rPr lang="zh-CN" altLang="en-US" sz="1400">
                <a:ea typeface="宋体" panose="02010600030101010101" pitchFamily="2" charset="-122"/>
                <a:sym typeface="+mn-ea"/>
              </a:rPr>
              <a:t>（单像素分割）</a:t>
            </a:r>
            <a:endParaRPr lang="zh-CN" altLang="en-US" sz="1400">
              <a:ea typeface="宋体" panose="02010600030101010101" pitchFamily="2" charset="-122"/>
              <a:sym typeface="+mn-ea"/>
            </a:endParaRPr>
          </a:p>
          <a:p>
            <a:pPr lvl="1"/>
            <a:r>
              <a:rPr lang="zh-CN" altLang="en-US" sz="1400">
                <a:ea typeface="宋体" panose="02010600030101010101" pitchFamily="2" charset="-122"/>
              </a:rPr>
              <a:t>由于高度64小于其宽度512，网络主要对宽度进行降维</a:t>
            </a:r>
            <a:r>
              <a:rPr lang="en-US" altLang="zh-CN" sz="1400">
                <a:ea typeface="宋体" panose="02010600030101010101" pitchFamily="2" charset="-122"/>
              </a:rPr>
              <a:t>(</a:t>
            </a:r>
            <a:r>
              <a:rPr lang="zh-CN" altLang="en-US" sz="1400">
                <a:ea typeface="宋体" panose="02010600030101010101" pitchFamily="2" charset="-122"/>
              </a:rPr>
              <a:t>通过Max Pooling</a:t>
            </a:r>
            <a:r>
              <a:rPr lang="en-US" altLang="zh-CN" sz="1400">
                <a:ea typeface="宋体" panose="02010600030101010101" pitchFamily="2" charset="-122"/>
              </a:rPr>
              <a:t>)</a:t>
            </a:r>
            <a:endParaRPr lang="en-US" altLang="zh-CN" sz="1400">
              <a:ea typeface="宋体" panose="02010600030101010101" pitchFamily="2" charset="-122"/>
            </a:endParaRPr>
          </a:p>
          <a:p>
            <a:pPr lvl="1"/>
            <a:r>
              <a:rPr lang="zh-CN" altLang="en-US" sz="1400">
                <a:ea typeface="宋体" panose="02010600030101010101" pitchFamily="2" charset="-122"/>
              </a:rPr>
              <a:t>conv14层的输出即对每个点的分类概率映射</a:t>
            </a:r>
            <a:r>
              <a:rPr lang="en-US" altLang="zh-CN" sz="1400">
                <a:ea typeface="宋体" panose="02010600030101010101" pitchFamily="2" charset="-122"/>
              </a:rPr>
              <a:t>(分割)</a:t>
            </a:r>
            <a:endParaRPr lang="zh-CN" altLang="en-US" sz="1400">
              <a:ea typeface="宋体" panose="02010600030101010101" pitchFamily="2" charset="-122"/>
            </a:endParaRPr>
          </a:p>
          <a:p>
            <a:pPr lvl="1"/>
            <a:r>
              <a:rPr lang="zh-CN" altLang="en-US" sz="1400">
                <a:ea typeface="宋体" panose="02010600030101010101" pitchFamily="2" charset="-122"/>
              </a:rPr>
              <a:t>最后被输入到一个条件随机场中做进一步的矫正</a:t>
            </a:r>
            <a:endParaRPr lang="zh-CN" altLang="en-US" sz="1400">
              <a:ea typeface="宋体" panose="02010600030101010101" pitchFamily="2" charset="-122"/>
            </a:endParaRPr>
          </a:p>
          <a:p>
            <a:pPr marL="343535" lvl="1" indent="0">
              <a:buNone/>
            </a:pPr>
            <a:endParaRPr lang="zh-CN" altLang="en-US" sz="1400"/>
          </a:p>
        </p:txBody>
      </p:sp>
      <p:pic>
        <p:nvPicPr>
          <p:cNvPr id="4" name="图片 3"/>
          <p:cNvPicPr>
            <a:picLocks noChangeAspect="1"/>
          </p:cNvPicPr>
          <p:nvPr/>
        </p:nvPicPr>
        <p:blipFill>
          <a:blip r:embed="rId1"/>
          <a:stretch>
            <a:fillRect/>
          </a:stretch>
        </p:blipFill>
        <p:spPr>
          <a:xfrm>
            <a:off x="4105275" y="2146935"/>
            <a:ext cx="4896485" cy="2359025"/>
          </a:xfrm>
          <a:prstGeom prst="rect">
            <a:avLst/>
          </a:prstGeom>
        </p:spPr>
      </p:pic>
      <p:pic>
        <p:nvPicPr>
          <p:cNvPr id="5" name="图片 4"/>
          <p:cNvPicPr>
            <a:picLocks noChangeAspect="1"/>
          </p:cNvPicPr>
          <p:nvPr/>
        </p:nvPicPr>
        <p:blipFill>
          <a:blip r:embed="rId2"/>
          <a:stretch>
            <a:fillRect/>
          </a:stretch>
        </p:blipFill>
        <p:spPr>
          <a:xfrm>
            <a:off x="626745" y="2146935"/>
            <a:ext cx="2944875" cy="18000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303530"/>
            <a:ext cx="8229600" cy="4535805"/>
          </a:xfrm>
        </p:spPr>
        <p:txBody>
          <a:bodyPr/>
          <a:p>
            <a:pPr lvl="0"/>
            <a:r>
              <a:rPr lang="en-US" sz="1400">
                <a:sym typeface="+mn-ea"/>
              </a:rPr>
              <a:t>CRF(Conditional Random Field)</a:t>
            </a:r>
            <a:endParaRPr lang="zh-CN" altLang="en-US" sz="1400">
              <a:ea typeface="宋体" panose="02010600030101010101" pitchFamily="2" charset="-122"/>
            </a:endParaRPr>
          </a:p>
          <a:p>
            <a:pPr lvl="1"/>
            <a:r>
              <a:rPr lang="zh-CN" altLang="en-US" sz="1400">
                <a:ea typeface="宋体" panose="02010600030101010101" pitchFamily="2" charset="-122"/>
                <a:sym typeface="+mn-ea"/>
              </a:rPr>
              <a:t>单纯的CNN逐像素分类结果会出现边界模糊的问题</a:t>
            </a:r>
            <a:r>
              <a:rPr lang="en-US" altLang="zh-CN" sz="1400">
                <a:ea typeface="宋体" panose="02010600030101010101" pitchFamily="2" charset="-122"/>
                <a:sym typeface="+mn-ea"/>
              </a:rPr>
              <a:t>(</a:t>
            </a:r>
            <a:r>
              <a:rPr lang="zh-CN" altLang="en-US" sz="1400">
                <a:ea typeface="宋体" panose="02010600030101010101" pitchFamily="2" charset="-122"/>
                <a:sym typeface="+mn-ea"/>
              </a:rPr>
              <a:t>下采样丢失细节</a:t>
            </a:r>
            <a:r>
              <a:rPr lang="en-US" altLang="zh-CN" sz="1400">
                <a:ea typeface="宋体" panose="02010600030101010101" pitchFamily="2" charset="-122"/>
                <a:sym typeface="+mn-ea"/>
              </a:rPr>
              <a:t>)</a:t>
            </a:r>
            <a:r>
              <a:rPr lang="zh-CN" altLang="en-US" sz="1400">
                <a:ea typeface="宋体" panose="02010600030101010101" pitchFamily="2" charset="-122"/>
                <a:sym typeface="+mn-ea"/>
              </a:rPr>
              <a:t>，为解决该问题，CNN输出的</a:t>
            </a:r>
            <a:r>
              <a:rPr lang="en-US" altLang="zh-CN" sz="1400">
                <a:ea typeface="宋体" panose="02010600030101010101" pitchFamily="2" charset="-122"/>
                <a:sym typeface="+mn-ea"/>
              </a:rPr>
              <a:t>label map</a:t>
            </a:r>
            <a:r>
              <a:rPr lang="zh-CN" altLang="en-US" sz="1400">
                <a:ea typeface="宋体" panose="02010600030101010101" pitchFamily="2" charset="-122"/>
                <a:sym typeface="+mn-ea"/>
              </a:rPr>
              <a:t>被输入到一个CRF</a:t>
            </a:r>
            <a:r>
              <a:rPr lang="en-US" altLang="zh-CN" sz="1400">
                <a:ea typeface="宋体" panose="02010600030101010101" pitchFamily="2" charset="-122"/>
                <a:sym typeface="+mn-ea"/>
              </a:rPr>
              <a:t>(</a:t>
            </a:r>
            <a:r>
              <a:rPr lang="zh-CN" altLang="en-US" sz="1400">
                <a:ea typeface="宋体" panose="02010600030101010101" pitchFamily="2" charset="-122"/>
                <a:sym typeface="+mn-ea"/>
              </a:rPr>
              <a:t>由</a:t>
            </a:r>
            <a:r>
              <a:rPr lang="en-US" altLang="zh-CN" sz="1400">
                <a:ea typeface="宋体" panose="02010600030101010101" pitchFamily="2" charset="-122"/>
                <a:sym typeface="+mn-ea"/>
              </a:rPr>
              <a:t>RNN</a:t>
            </a:r>
            <a:r>
              <a:rPr lang="zh-CN" altLang="en-US" sz="1400">
                <a:ea typeface="宋体" panose="02010600030101010101" pitchFamily="2" charset="-122"/>
                <a:sym typeface="+mn-ea"/>
              </a:rPr>
              <a:t>实现</a:t>
            </a:r>
            <a:r>
              <a:rPr lang="en-US" altLang="zh-CN" sz="1400">
                <a:ea typeface="宋体" panose="02010600030101010101" pitchFamily="2" charset="-122"/>
                <a:sym typeface="+mn-ea"/>
              </a:rPr>
              <a:t>)</a:t>
            </a:r>
            <a:r>
              <a:rPr lang="zh-CN" altLang="en-US" sz="1400">
                <a:ea typeface="宋体" panose="02010600030101010101" pitchFamily="2" charset="-122"/>
                <a:sym typeface="+mn-ea"/>
              </a:rPr>
              <a:t>进一步的矫正CNN输出的</a:t>
            </a:r>
            <a:r>
              <a:rPr lang="en-US" altLang="zh-CN" sz="1400">
                <a:ea typeface="宋体" panose="02010600030101010101" pitchFamily="2" charset="-122"/>
                <a:sym typeface="+mn-ea"/>
              </a:rPr>
              <a:t>label map</a:t>
            </a:r>
            <a:endParaRPr lang="en-US" altLang="zh-CN" sz="1400">
              <a:ea typeface="宋体" panose="02010600030101010101" pitchFamily="2" charset="-122"/>
              <a:sym typeface="+mn-ea"/>
            </a:endParaRPr>
          </a:p>
          <a:p>
            <a:pPr lvl="1"/>
            <a:r>
              <a:rPr lang="en-US" altLang="zh-CN" sz="1400">
                <a:ea typeface="宋体" panose="02010600030101010101" pitchFamily="2" charset="-122"/>
                <a:sym typeface="+mn-ea"/>
              </a:rPr>
              <a:t>CRF</a:t>
            </a:r>
            <a:r>
              <a:rPr lang="zh-CN" altLang="en-US" sz="1400">
                <a:ea typeface="宋体" panose="02010600030101010101" pitchFamily="2" charset="-122"/>
                <a:sym typeface="+mn-ea"/>
              </a:rPr>
              <a:t>原理：</a:t>
            </a:r>
            <a:endParaRPr lang="zh-CN" altLang="en-US" sz="1400">
              <a:ea typeface="宋体" panose="02010600030101010101" pitchFamily="2" charset="-122"/>
              <a:sym typeface="+mn-ea"/>
            </a:endParaRPr>
          </a:p>
          <a:p>
            <a:pPr lvl="2"/>
            <a:r>
              <a:rPr lang="zh-CN" altLang="en-US" sz="1000">
                <a:ea typeface="宋体" panose="02010600030101010101" pitchFamily="2" charset="-122"/>
                <a:sym typeface="+mn-ea"/>
              </a:rPr>
              <a:t>将像素分类问题看作为相似像素之间的概率推理问题</a:t>
            </a:r>
            <a:r>
              <a:rPr lang="en-US" altLang="zh-CN" sz="1000">
                <a:ea typeface="宋体" panose="02010600030101010101" pitchFamily="2" charset="-122"/>
                <a:sym typeface="+mn-ea"/>
              </a:rPr>
              <a:t>，</a:t>
            </a:r>
            <a:r>
              <a:rPr lang="zh-CN" altLang="en-US" sz="1000">
                <a:ea typeface="宋体" panose="02010600030101010101" pitchFamily="2" charset="-122"/>
                <a:sym typeface="+mn-ea"/>
              </a:rPr>
              <a:t>两个相近点具相似的强度值极有可能属于同一目标</a:t>
            </a:r>
            <a:endParaRPr lang="zh-CN" altLang="en-US" sz="1000">
              <a:ea typeface="宋体" panose="02010600030101010101" pitchFamily="2" charset="-122"/>
              <a:sym typeface="+mn-ea"/>
            </a:endParaRPr>
          </a:p>
          <a:p>
            <a:pPr lvl="2"/>
            <a:r>
              <a:rPr lang="zh-CN" altLang="en-US" sz="1000">
                <a:ea typeface="宋体" panose="02010600030101010101" pitchFamily="2" charset="-122"/>
                <a:sym typeface="+mn-ea"/>
              </a:rPr>
              <a:t>参考论文《Conditional Random Fields as Recurrent Neural Networks》 如何将mean-field CRF inference作为Recurrent eural Network(RNN)的方法 </a:t>
            </a:r>
            <a:r>
              <a:rPr lang="en-US" altLang="zh-CN" sz="1000">
                <a:ea typeface="宋体" panose="02010600030101010101" pitchFamily="2" charset="-122"/>
                <a:sym typeface="+mn-ea"/>
              </a:rPr>
              <a:t>，</a:t>
            </a:r>
            <a:r>
              <a:rPr lang="zh-CN" altLang="en-US" sz="1000">
                <a:ea typeface="宋体" panose="02010600030101010101" pitchFamily="2" charset="-122"/>
                <a:sym typeface="+mn-ea"/>
              </a:rPr>
              <a:t>在前向过程中对CNN粗糙的输出精细化，同时在训练时将误差返回给CNN</a:t>
            </a:r>
            <a:endParaRPr lang="zh-CN" altLang="en-US" sz="1000">
              <a:ea typeface="宋体" panose="02010600030101010101" pitchFamily="2" charset="-122"/>
              <a:sym typeface="+mn-ea"/>
            </a:endParaRPr>
          </a:p>
          <a:p>
            <a:pPr lvl="0"/>
            <a:r>
              <a:rPr lang="zh-CN" altLang="en-US" sz="1600"/>
              <a:t>优点：速度快</a:t>
            </a:r>
            <a:endParaRPr lang="zh-CN" altLang="en-US" sz="1600"/>
          </a:p>
          <a:p>
            <a:pPr lvl="0"/>
            <a:r>
              <a:rPr lang="zh-CN" altLang="en-US" sz="1600"/>
              <a:t>缺点：</a:t>
            </a:r>
            <a:endParaRPr lang="zh-CN" altLang="en-US" sz="1600"/>
          </a:p>
          <a:p>
            <a:pPr lvl="1"/>
            <a:r>
              <a:rPr lang="zh-CN" altLang="en-US" sz="1400"/>
              <a:t>分割的精度仍然偏低</a:t>
            </a:r>
            <a:endParaRPr lang="zh-CN" altLang="en-US" sz="1400"/>
          </a:p>
          <a:p>
            <a:pPr lvl="1"/>
            <a:r>
              <a:rPr lang="zh-CN" altLang="en-US" sz="1400"/>
              <a:t>需要大量的训练集，而语义分割数据集标注困难</a:t>
            </a:r>
            <a:endParaRPr lang="zh-CN" altLang="en-US" sz="1400"/>
          </a:p>
          <a:p>
            <a:pPr lvl="1"/>
            <a:r>
              <a:rPr lang="zh-CN" altLang="en-US" sz="1400"/>
              <a:t>改进版：SqueezeSegV2: Improved Model Structure and Unsupervised Domain Adaptation for Road-Object Segmentation from a LiDAR Point Cloud </a:t>
            </a:r>
            <a:endParaRPr lang="zh-CN" altLang="en-US" sz="1400"/>
          </a:p>
          <a:p>
            <a:pPr lvl="0"/>
            <a:r>
              <a:rPr lang="en-US" altLang="zh-CN" sz="1600"/>
              <a:t>code:</a:t>
            </a:r>
            <a:endParaRPr lang="en-US" altLang="zh-CN" sz="1600"/>
          </a:p>
          <a:p>
            <a:pPr lvl="1"/>
            <a:r>
              <a:rPr lang="en-US" altLang="zh-CN" sz="1000"/>
              <a:t>https://github.com/andylei77/SqueezeSeg_Ros</a:t>
            </a:r>
            <a:endParaRPr lang="en-US" altLang="zh-CN" sz="1000"/>
          </a:p>
          <a:p>
            <a:pPr lvl="1"/>
            <a:r>
              <a:rPr lang="en-US" altLang="zh-CN" sz="1000"/>
              <a:t>http://wiki.ros.org/sensor_msgs</a:t>
            </a:r>
            <a:endParaRPr lang="en-US" altLang="zh-CN" sz="1000"/>
          </a:p>
          <a:p>
            <a:pPr lvl="0"/>
            <a:r>
              <a:rPr lang="en-US" altLang="zh-CN" sz="1600"/>
              <a:t>Ref: </a:t>
            </a:r>
            <a:endParaRPr lang="en-US" altLang="zh-CN" sz="1600"/>
          </a:p>
          <a:p>
            <a:pPr lvl="1"/>
            <a:r>
              <a:rPr lang="en-US" altLang="zh-CN" sz="1000"/>
              <a:t>https://blog.csdn.net/AdamShan/article/details/83544089</a:t>
            </a:r>
            <a:endParaRPr lang="en-US" altLang="zh-CN" sz="1000"/>
          </a:p>
          <a:p>
            <a:pPr lvl="1"/>
            <a:r>
              <a:rPr lang="en-US" altLang="zh-CN" sz="1000"/>
              <a:t>https://github.com/AbangLZU/SqueezeSeg_Ros</a:t>
            </a:r>
            <a:endParaRPr lang="en-US" altLang="zh-CN" sz="1000"/>
          </a:p>
          <a:p>
            <a:pPr lvl="1"/>
            <a:r>
              <a:rPr lang="en-US" altLang="zh-CN" sz="1000"/>
              <a:t>https://github.com/BichenWuUCB/SqueezeSeg</a:t>
            </a:r>
            <a:endParaRPr lang="en-US" altLang="zh-CN" sz="1000"/>
          </a:p>
        </p:txBody>
      </p:sp>
      <p:pic>
        <p:nvPicPr>
          <p:cNvPr id="2" name="图片 1"/>
          <p:cNvPicPr>
            <a:picLocks noChangeAspect="1"/>
          </p:cNvPicPr>
          <p:nvPr/>
        </p:nvPicPr>
        <p:blipFill>
          <a:blip r:embed="rId1"/>
          <a:stretch>
            <a:fillRect/>
          </a:stretch>
        </p:blipFill>
        <p:spPr>
          <a:xfrm>
            <a:off x="5224780" y="3274695"/>
            <a:ext cx="3058826" cy="18000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sz="1350" spc="-1">
                <a:solidFill>
                  <a:srgbClr val="595959"/>
                </a:solidFill>
                <a:uFill>
                  <a:solidFill>
                    <a:srgbClr val="FFFFFF"/>
                  </a:solidFill>
                </a:uFill>
                <a:latin typeface="Arial" panose="020B0604020202020204"/>
                <a:sym typeface="+mn-ea"/>
              </a:rPr>
              <a:t>Voxel-Based</a:t>
            </a:r>
            <a:endParaRPr lang="en-US" sz="1350" spc="-1">
              <a:solidFill>
                <a:srgbClr val="595959"/>
              </a:solidFill>
              <a:uFill>
                <a:solidFill>
                  <a:srgbClr val="FFFFFF"/>
                </a:solidFill>
              </a:uFill>
              <a:latin typeface="Arial" panose="020B0604020202020204"/>
              <a:sym typeface="+mn-ea"/>
            </a:endParaRPr>
          </a:p>
          <a:p>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spc="-1">
                <a:solidFill>
                  <a:srgbClr val="595959"/>
                </a:solidFill>
                <a:uFill>
                  <a:solidFill>
                    <a:srgbClr val="FFFFFF"/>
                  </a:solidFill>
                </a:uFill>
                <a:latin typeface="Arial" panose="020B0604020202020204"/>
                <a:sym typeface="+mn-ea"/>
              </a:rPr>
              <a:t>Voxel-Based</a:t>
            </a:r>
            <a:endParaRPr lang="zh-CN" altLang="en-US"/>
          </a:p>
        </p:txBody>
      </p:sp>
      <p:sp>
        <p:nvSpPr>
          <p:cNvPr id="5" name="内容占位符 4"/>
          <p:cNvSpPr>
            <a:spLocks noGrp="1"/>
          </p:cNvSpPr>
          <p:nvPr>
            <p:ph idx="1"/>
          </p:nvPr>
        </p:nvSpPr>
        <p:spPr>
          <a:xfrm>
            <a:off x="457200" y="1200150"/>
            <a:ext cx="5496560" cy="3394710"/>
          </a:xfrm>
        </p:spPr>
        <p:txBody>
          <a:bodyPr/>
          <a:p>
            <a:r>
              <a:rPr lang="zh-CN" altLang="en-US" sz="1600"/>
              <a:t>基本思想：</a:t>
            </a:r>
            <a:endParaRPr lang="zh-CN" altLang="en-US" sz="1600"/>
          </a:p>
          <a:p>
            <a:pPr lvl="1"/>
            <a:r>
              <a:rPr lang="zh-CN" altLang="en-US" sz="1400"/>
              <a:t>将点云划分成均匀的空间三维体素</a:t>
            </a:r>
            <a:r>
              <a:rPr lang="en-US" altLang="zh-CN" sz="1400"/>
              <a:t>(</a:t>
            </a:r>
            <a:r>
              <a:rPr lang="zh-CN" altLang="en-US" sz="1400">
                <a:ea typeface="宋体" panose="02010600030101010101" pitchFamily="2" charset="-122"/>
              </a:rPr>
              <a:t>体素</a:t>
            </a:r>
            <a:r>
              <a:rPr lang="en-US" altLang="zh-CN" sz="1400"/>
              <a:t>网格提供了结构</a:t>
            </a:r>
            <a:r>
              <a:rPr lang="en-US" altLang="en-US" sz="1400"/>
              <a:t>,</a:t>
            </a:r>
            <a:r>
              <a:rPr lang="en-US" altLang="zh-CN" sz="1400">
                <a:sym typeface="+mn-ea"/>
              </a:rPr>
              <a:t>体素数量</a:t>
            </a:r>
            <a:r>
              <a:rPr lang="en-US" altLang="en-US" sz="1400">
                <a:sym typeface="+mn-ea"/>
              </a:rPr>
              <a:t>像图片一样</a:t>
            </a:r>
            <a:r>
              <a:rPr lang="en-US" altLang="zh-CN" sz="1400">
                <a:sym typeface="+mn-ea"/>
              </a:rPr>
              <a:t>是不变的</a:t>
            </a:r>
            <a:r>
              <a:rPr lang="zh-CN" altLang="en-US" sz="1400">
                <a:ea typeface="宋体" panose="02010600030101010101" pitchFamily="2" charset="-122"/>
              </a:rPr>
              <a:t>，</a:t>
            </a:r>
            <a:r>
              <a:rPr lang="en-US" altLang="zh-CN" sz="1400">
                <a:ea typeface="宋体" panose="02010600030101010101" pitchFamily="2" charset="-122"/>
              </a:rPr>
              <a:t>也</a:t>
            </a:r>
            <a:r>
              <a:rPr lang="en-US" altLang="zh-CN" sz="1400"/>
              <a:t>解决了</a:t>
            </a:r>
            <a:r>
              <a:rPr lang="zh-CN" altLang="en-US" sz="1400">
                <a:ea typeface="宋体" panose="02010600030101010101" pitchFamily="2" charset="-122"/>
              </a:rPr>
              <a:t>顺序</a:t>
            </a:r>
            <a:r>
              <a:rPr lang="en-US" altLang="zh-CN" sz="1400"/>
              <a:t>问题，)</a:t>
            </a:r>
            <a:endParaRPr lang="zh-CN" altLang="en-US" sz="1400"/>
          </a:p>
          <a:p>
            <a:pPr lvl="1"/>
            <a:r>
              <a:rPr lang="zh-CN" altLang="en-US" sz="1400">
                <a:ea typeface="宋体" panose="02010600030101010101" pitchFamily="2" charset="-122"/>
              </a:rPr>
              <a:t>优点：</a:t>
            </a:r>
            <a:r>
              <a:rPr lang="en-US" altLang="zh-CN" sz="1400"/>
              <a:t>表示方式规整，可以将卷积池化等神经网络运算迁移到三维</a:t>
            </a:r>
            <a:endParaRPr lang="en-US" altLang="zh-CN" sz="1400"/>
          </a:p>
          <a:p>
            <a:pPr lvl="1"/>
            <a:r>
              <a:rPr lang="zh-CN" altLang="en-US" sz="1400">
                <a:ea typeface="宋体" panose="02010600030101010101" pitchFamily="2" charset="-122"/>
              </a:rPr>
              <a:t>缺点：体素表达的数据量大</a:t>
            </a:r>
            <a:r>
              <a:rPr lang="en-US" altLang="zh-CN" sz="1400">
                <a:ea typeface="宋体" panose="02010600030101010101" pitchFamily="2" charset="-122"/>
              </a:rPr>
              <a:t>(</a:t>
            </a:r>
            <a:r>
              <a:rPr lang="zh-CN" altLang="en-US" sz="1400">
                <a:ea typeface="宋体" panose="02010600030101010101" pitchFamily="2" charset="-122"/>
              </a:rPr>
              <a:t>计算量很大 例如256x256x256 = 16777216</a:t>
            </a:r>
            <a:r>
              <a:rPr lang="en-US" altLang="zh-CN" sz="1400">
                <a:ea typeface="宋体" panose="02010600030101010101" pitchFamily="2" charset="-122"/>
              </a:rPr>
              <a:t>)</a:t>
            </a:r>
            <a:r>
              <a:rPr lang="zh-CN" altLang="en-US" sz="1400">
                <a:ea typeface="宋体" panose="02010600030101010101" pitchFamily="2" charset="-122"/>
              </a:rPr>
              <a:t>，一般会减小分辨率</a:t>
            </a:r>
            <a:r>
              <a:rPr lang="en-US" altLang="zh-CN" sz="1400">
                <a:ea typeface="宋体" panose="02010600030101010101" pitchFamily="2" charset="-122"/>
              </a:rPr>
              <a:t>(</a:t>
            </a:r>
            <a:r>
              <a:rPr lang="zh-CN" altLang="en-US" sz="1400">
                <a:ea typeface="宋体" panose="02010600030101010101" pitchFamily="2" charset="-122"/>
              </a:rPr>
              <a:t>引入量化误差</a:t>
            </a:r>
            <a:r>
              <a:rPr lang="en-US" altLang="zh-CN" sz="1400">
                <a:ea typeface="宋体" panose="02010600030101010101" pitchFamily="2" charset="-122"/>
              </a:rPr>
              <a:t>/</a:t>
            </a:r>
            <a:r>
              <a:rPr lang="zh-CN" altLang="en-US" sz="1400">
                <a:ea typeface="宋体" panose="02010600030101010101" pitchFamily="2" charset="-122"/>
              </a:rPr>
              <a:t>局限性 例如64x64x64</a:t>
            </a:r>
            <a:r>
              <a:rPr lang="en-US" altLang="zh-CN" sz="1400">
                <a:ea typeface="宋体" panose="02010600030101010101" pitchFamily="2" charset="-122"/>
              </a:rPr>
              <a:t>)</a:t>
            </a:r>
            <a:endParaRPr lang="en-US" altLang="zh-CN" sz="1400">
              <a:ea typeface="宋体" panose="02010600030101010101" pitchFamily="2" charset="-122"/>
            </a:endParaRPr>
          </a:p>
          <a:p>
            <a:r>
              <a:rPr lang="en-US" altLang="zh-CN" sz="1400">
                <a:ea typeface="宋体" panose="02010600030101010101" pitchFamily="2" charset="-122"/>
              </a:rPr>
              <a:t>典型算法</a:t>
            </a:r>
            <a:endParaRPr lang="zh-CN" altLang="en-US" sz="1400">
              <a:ea typeface="宋体" panose="02010600030101010101" pitchFamily="2" charset="-122"/>
            </a:endParaRPr>
          </a:p>
          <a:p>
            <a:pPr lvl="1"/>
            <a:r>
              <a:rPr lang="zh-CN" altLang="en-US" sz="1400">
                <a:ea typeface="宋体" panose="02010600030101010101" pitchFamily="2" charset="-122"/>
                <a:hlinkClick r:id="rId1"/>
              </a:rPr>
              <a:t>Vox</a:t>
            </a:r>
            <a:r>
              <a:rPr lang="en-US" altLang="zh-CN" sz="1400">
                <a:ea typeface="宋体" panose="02010600030101010101" pitchFamily="2" charset="-122"/>
                <a:hlinkClick r:id="rId1"/>
              </a:rPr>
              <a:t>N</a:t>
            </a:r>
            <a:r>
              <a:rPr lang="zh-CN" altLang="en-US" sz="1400">
                <a:ea typeface="宋体" panose="02010600030101010101" pitchFamily="2" charset="-122"/>
                <a:hlinkClick r:id="rId1"/>
              </a:rPr>
              <a:t>et: A 3D convolutional neural network for real-time object classification</a:t>
            </a:r>
            <a:endParaRPr lang="zh-CN" altLang="en-US" sz="1400">
              <a:ea typeface="宋体" panose="02010600030101010101" pitchFamily="2" charset="-122"/>
            </a:endParaRPr>
          </a:p>
          <a:p>
            <a:pPr lvl="1"/>
            <a:r>
              <a:rPr lang="zh-CN" altLang="en-US" sz="1400">
                <a:ea typeface="宋体" panose="02010600030101010101" pitchFamily="2" charset="-122"/>
                <a:hlinkClick r:id="rId2"/>
              </a:rPr>
              <a:t>Volumetric and multi-view CNNs for object classification on 3d data</a:t>
            </a:r>
            <a:endParaRPr lang="zh-CN" altLang="en-US" sz="1400">
              <a:ea typeface="宋体" panose="02010600030101010101" pitchFamily="2" charset="-122"/>
            </a:endParaRPr>
          </a:p>
          <a:p>
            <a:pPr lvl="1"/>
            <a:r>
              <a:rPr lang="zh-CN" altLang="en-US" sz="1400">
                <a:ea typeface="宋体" panose="02010600030101010101" pitchFamily="2" charset="-122"/>
              </a:rPr>
              <a:t>VoxelNet：</a:t>
            </a:r>
            <a:r>
              <a:rPr lang="en-US" sz="1400" spc="-1">
                <a:solidFill>
                  <a:srgbClr val="595959"/>
                </a:solidFill>
                <a:uFill>
                  <a:solidFill>
                    <a:srgbClr val="FFFFFF"/>
                  </a:solidFill>
                </a:uFill>
                <a:latin typeface="Arial" panose="020B0604020202020204"/>
                <a:sym typeface="+mn-ea"/>
              </a:rPr>
              <a:t>Voxel-Based </a:t>
            </a:r>
            <a:r>
              <a:rPr lang="en-US" altLang="zh-CN" sz="1400">
                <a:ea typeface="宋体" panose="02010600030101010101" pitchFamily="2" charset="-122"/>
              </a:rPr>
              <a:t>+ Point-Based (局部+全局)</a:t>
            </a:r>
            <a:endParaRPr lang="en-US" altLang="zh-CN" sz="140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5887085" y="1064260"/>
            <a:ext cx="3200400" cy="36671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sz="1350" spc="-1">
                <a:solidFill>
                  <a:srgbClr val="595959"/>
                </a:solidFill>
                <a:uFill>
                  <a:solidFill>
                    <a:srgbClr val="FFFFFF"/>
                  </a:solidFill>
                </a:uFill>
                <a:latin typeface="Arial" panose="020B0604020202020204"/>
                <a:sym typeface="+mn-ea"/>
              </a:rPr>
              <a:t>Tree-Based</a:t>
            </a:r>
            <a:endParaRPr lang="en-US" sz="1350" b="0" strike="noStrike" spc="-1">
              <a:solidFill>
                <a:srgbClr val="595959"/>
              </a:solidFill>
              <a:uFill>
                <a:solidFill>
                  <a:srgbClr val="FFFFFF"/>
                </a:solidFill>
              </a:uFill>
              <a:latin typeface="Arial" panose="020B0604020202020204"/>
            </a:endParaRPr>
          </a:p>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pc="-1">
                <a:solidFill>
                  <a:srgbClr val="595959"/>
                </a:solidFill>
                <a:uFill>
                  <a:solidFill>
                    <a:srgbClr val="FFFFFF"/>
                  </a:solidFill>
                </a:uFill>
                <a:latin typeface="Arial" panose="020B0604020202020204"/>
                <a:sym typeface="+mn-ea"/>
              </a:rPr>
              <a:t>Tree-Based</a:t>
            </a:r>
            <a:endParaRPr lang="en-US" altLang="zh-CN"/>
          </a:p>
        </p:txBody>
      </p:sp>
      <p:sp>
        <p:nvSpPr>
          <p:cNvPr id="3" name="内容占位符 2"/>
          <p:cNvSpPr>
            <a:spLocks noGrp="1"/>
          </p:cNvSpPr>
          <p:nvPr>
            <p:ph idx="1"/>
          </p:nvPr>
        </p:nvSpPr>
        <p:spPr/>
        <p:txBody>
          <a:bodyPr/>
          <a:p>
            <a:r>
              <a:rPr lang="zh-CN" altLang="en-US" sz="1400">
                <a:sym typeface="+mn-ea"/>
              </a:rPr>
              <a:t>基本思想</a:t>
            </a:r>
            <a:r>
              <a:rPr lang="en-US" altLang="zh-CN" sz="1400">
                <a:sym typeface="+mn-ea"/>
              </a:rPr>
              <a:t>:</a:t>
            </a:r>
            <a:endParaRPr lang="en-US" altLang="zh-CN" sz="1400">
              <a:sym typeface="+mn-ea"/>
            </a:endParaRPr>
          </a:p>
          <a:p>
            <a:pPr lvl="1"/>
            <a:r>
              <a:rPr lang="zh-CN" altLang="en-US" sz="1400">
                <a:sym typeface="+mn-ea"/>
              </a:rPr>
              <a:t>使用</a:t>
            </a:r>
            <a:r>
              <a:rPr lang="en-US" altLang="zh-CN" sz="1400">
                <a:sym typeface="+mn-ea"/>
              </a:rPr>
              <a:t>tree</a:t>
            </a:r>
            <a:r>
              <a:rPr lang="zh-CN" altLang="en-US" sz="1400">
                <a:sym typeface="+mn-ea"/>
              </a:rPr>
              <a:t>来结构化点云 对稀疏点云进行高效地组织 再套用成熟的神经网络进行处理  </a:t>
            </a:r>
            <a:endParaRPr lang="zh-CN" altLang="en-US" sz="1200">
              <a:sym typeface="+mn-ea"/>
            </a:endParaRPr>
          </a:p>
          <a:p>
            <a:pPr lvl="1"/>
            <a:r>
              <a:rPr lang="zh-CN" altLang="en-US" sz="1400">
                <a:sym typeface="+mn-ea"/>
              </a:rPr>
              <a:t>优点：与体素相比是更高效的点云结构化方法 </a:t>
            </a:r>
            <a:r>
              <a:rPr lang="en-US" altLang="zh-CN" sz="1400">
                <a:sym typeface="+mn-ea"/>
              </a:rPr>
              <a:t>(</a:t>
            </a:r>
            <a:r>
              <a:rPr lang="zh-CN" altLang="en-US" sz="1400">
                <a:sym typeface="+mn-ea"/>
              </a:rPr>
              <a:t>该粗的粗该细的细</a:t>
            </a:r>
            <a:r>
              <a:rPr lang="en-US" altLang="zh-CN" sz="1400">
                <a:sym typeface="+mn-ea"/>
              </a:rPr>
              <a:t>)</a:t>
            </a:r>
            <a:r>
              <a:rPr lang="zh-CN" altLang="en-US" sz="1400">
                <a:sym typeface="+mn-ea"/>
              </a:rPr>
              <a:t> </a:t>
            </a:r>
            <a:endParaRPr lang="zh-CN" altLang="en-US" sz="1400">
              <a:sym typeface="+mn-ea"/>
            </a:endParaRPr>
          </a:p>
          <a:p>
            <a:pPr lvl="1"/>
            <a:r>
              <a:rPr lang="zh-CN" altLang="en-US" sz="1400">
                <a:sym typeface="+mn-ea"/>
              </a:rPr>
              <a:t>缺点：仍然需要额外步骤对数据进行处理</a:t>
            </a:r>
            <a:r>
              <a:rPr lang="en-US" altLang="zh-CN" sz="1400">
                <a:sym typeface="+mn-ea"/>
              </a:rPr>
              <a:t>(</a:t>
            </a:r>
            <a:r>
              <a:rPr lang="zh-CN" altLang="en-US" sz="1400">
                <a:sym typeface="+mn-ea"/>
              </a:rPr>
              <a:t>类似体素化</a:t>
            </a:r>
            <a:r>
              <a:rPr lang="en-US" altLang="zh-CN" sz="1400">
                <a:sym typeface="+mn-ea"/>
              </a:rPr>
              <a:t>) 所以在端到端处理方面存在劣势</a:t>
            </a:r>
            <a:endParaRPr lang="zh-CN" altLang="en-US" sz="1400">
              <a:sym typeface="+mn-ea"/>
            </a:endParaRPr>
          </a:p>
          <a:p>
            <a:r>
              <a:rPr lang="en-US" altLang="zh-CN" sz="1400"/>
              <a:t>典型算法</a:t>
            </a:r>
            <a:endParaRPr lang="zh-CN" altLang="en-US" sz="1400"/>
          </a:p>
          <a:p>
            <a:pPr lvl="1"/>
            <a:r>
              <a:rPr lang="zh-CN" altLang="en-US" sz="1400"/>
              <a:t>OctNet</a:t>
            </a:r>
            <a:r>
              <a:rPr lang="en-US" altLang="zh-CN" sz="1400"/>
              <a:t>:</a:t>
            </a:r>
            <a:r>
              <a:rPr lang="zh-CN" altLang="en-US" sz="1400"/>
              <a:t>Learning Deep 3D Representations at High Resolutions</a:t>
            </a:r>
            <a:endParaRPr lang="zh-CN" altLang="en-US" sz="1400"/>
          </a:p>
          <a:p>
            <a:pPr lvl="2"/>
            <a:r>
              <a:rPr lang="zh-CN" altLang="en-US" sz="1200">
                <a:sym typeface="+mn-ea"/>
              </a:rPr>
              <a:t>八叉树</a:t>
            </a:r>
            <a:endParaRPr lang="zh-CN" altLang="en-US" sz="1200">
              <a:sym typeface="+mn-ea"/>
            </a:endParaRPr>
          </a:p>
          <a:p>
            <a:pPr lvl="2"/>
            <a:r>
              <a:rPr lang="zh-CN" altLang="en-US" sz="1200">
                <a:sym typeface="+mn-ea"/>
              </a:rPr>
              <a:t>这一表示关注于相关稠密区域的内存分配和计算 使3D卷积网络能够做的既深又高分辨率</a:t>
            </a:r>
            <a:endParaRPr lang="zh-CN" altLang="en-US" sz="1200">
              <a:sym typeface="+mn-ea"/>
            </a:endParaRPr>
          </a:p>
          <a:p>
            <a:pPr lvl="2"/>
            <a:r>
              <a:rPr lang="zh-CN" altLang="en-US" sz="1200">
                <a:sym typeface="+mn-ea"/>
              </a:rPr>
              <a:t>通过分析一些3D任务上的分辨率来展示OctNet的作用，包括3D物体分类，方向估计和点云标注</a:t>
            </a:r>
            <a:endParaRPr lang="zh-CN" altLang="en-US" sz="1200"/>
          </a:p>
          <a:p>
            <a:pPr lvl="1"/>
            <a:r>
              <a:rPr lang="zh-CN" altLang="en-US" sz="1400"/>
              <a:t>O-CNN:Octree-based Convolutional Neural Networks for 3D Shape Analysis</a:t>
            </a:r>
            <a:endParaRPr lang="zh-CN" altLang="en-US" sz="1400"/>
          </a:p>
          <a:p>
            <a:pPr lvl="2"/>
            <a:r>
              <a:rPr lang="zh-CN" altLang="en-US" sz="1025">
                <a:sym typeface="+mn-ea"/>
              </a:rPr>
              <a:t>八叉树将三维点云划分为若干节点组织成一定顺序结构</a:t>
            </a:r>
            <a:endParaRPr lang="zh-CN" altLang="en-US" sz="1025">
              <a:sym typeface="+mn-ea"/>
            </a:endParaRPr>
          </a:p>
          <a:p>
            <a:pPr lvl="2"/>
            <a:r>
              <a:rPr lang="zh-CN" altLang="en-US" sz="1200">
                <a:sym typeface="+mn-ea"/>
              </a:rPr>
              <a:t>王鹏帅讲解自己的代表作O-CNN 音频课件论文：https://pan.baidu.com/s/1om6aGA7oFy4S6a-OeDzEmQ 密码：95rk    代码：https://github.com/Microsoft/O-CNN</a:t>
            </a:r>
            <a:endParaRPr lang="zh-CN" altLang="en-US" sz="1200"/>
          </a:p>
          <a:p>
            <a:pPr lvl="1"/>
            <a:r>
              <a:rPr lang="zh-CN" altLang="en-US" sz="1400"/>
              <a:t>Escape from Cells: Deep Kd-Networks for the Recognition of 3D Point Cloud Models</a:t>
            </a:r>
            <a:endParaRPr lang="zh-CN" altLang="en-US" sz="1400"/>
          </a:p>
          <a:p>
            <a:pPr lvl="2"/>
            <a:r>
              <a:rPr lang="zh-CN" altLang="en-US" sz="1200">
                <a:sym typeface="+mn-ea"/>
              </a:rPr>
              <a:t>Kd树</a:t>
            </a:r>
            <a:endParaRPr lang="zh-CN" altLang="en-US"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679315" y="2613025"/>
            <a:ext cx="4229100" cy="1936115"/>
          </a:xfrm>
          <a:prstGeom prst="rect">
            <a:avLst/>
          </a:prstGeom>
        </p:spPr>
      </p:pic>
      <p:pic>
        <p:nvPicPr>
          <p:cNvPr id="5" name="图片 4"/>
          <p:cNvPicPr>
            <a:picLocks noChangeAspect="1"/>
          </p:cNvPicPr>
          <p:nvPr/>
        </p:nvPicPr>
        <p:blipFill>
          <a:blip r:embed="rId2"/>
          <a:stretch>
            <a:fillRect/>
          </a:stretch>
        </p:blipFill>
        <p:spPr>
          <a:xfrm>
            <a:off x="275590" y="81280"/>
            <a:ext cx="4507865" cy="4648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spc="-1">
                <a:solidFill>
                  <a:srgbClr val="595959"/>
                </a:solidFill>
                <a:uFill>
                  <a:solidFill>
                    <a:srgbClr val="FFFFFF"/>
                  </a:solidFill>
                </a:uFill>
                <a:latin typeface="Arial" panose="020B0604020202020204"/>
                <a:sym typeface="+mn-ea"/>
              </a:rPr>
              <a:t>Point-Based</a:t>
            </a:r>
            <a:endParaRPr lang="en-US" sz="1350" b="0" strike="noStrike" spc="-1">
              <a:solidFill>
                <a:srgbClr val="595959"/>
              </a:solidFill>
              <a:uFill>
                <a:solidFill>
                  <a:srgbClr val="FFFFFF"/>
                </a:solidFill>
              </a:uFill>
              <a:latin typeface="Arial" panose="020B0604020202020204"/>
            </a:endParaRPr>
          </a:p>
          <a:p>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pc="-1">
                <a:solidFill>
                  <a:srgbClr val="595959"/>
                </a:solidFill>
                <a:uFill>
                  <a:solidFill>
                    <a:srgbClr val="FFFFFF"/>
                  </a:solidFill>
                </a:uFill>
                <a:latin typeface="Arial" panose="020B0604020202020204"/>
                <a:sym typeface="+mn-ea"/>
              </a:rPr>
              <a:t>Point-Based</a:t>
            </a:r>
            <a:endParaRPr lang="zh-CN" altLang="en-US"/>
          </a:p>
        </p:txBody>
      </p:sp>
      <p:sp>
        <p:nvSpPr>
          <p:cNvPr id="3" name="内容占位符 2"/>
          <p:cNvSpPr>
            <a:spLocks noGrp="1"/>
          </p:cNvSpPr>
          <p:nvPr>
            <p:ph idx="1"/>
          </p:nvPr>
        </p:nvSpPr>
        <p:spPr/>
        <p:txBody>
          <a:bodyPr/>
          <a:p>
            <a:r>
              <a:rPr lang="zh-CN" altLang="zh-CN" sz="1600">
                <a:ea typeface="宋体" panose="02010600030101010101" pitchFamily="2" charset="-122"/>
              </a:rPr>
              <a:t>点云的问题：</a:t>
            </a:r>
            <a:endParaRPr lang="zh-CN" altLang="zh-CN" sz="1600">
              <a:ea typeface="宋体" panose="02010600030101010101" pitchFamily="2" charset="-122"/>
            </a:endParaRPr>
          </a:p>
          <a:p>
            <a:pPr lvl="1"/>
            <a:r>
              <a:rPr lang="zh-CN" altLang="zh-CN" sz="1400">
                <a:ea typeface="宋体" panose="02010600030101010101" pitchFamily="2" charset="-122"/>
              </a:rPr>
              <a:t>无序性</a:t>
            </a:r>
            <a:endParaRPr lang="zh-CN" altLang="zh-CN" sz="1400">
              <a:ea typeface="宋体" panose="02010600030101010101" pitchFamily="2" charset="-122"/>
            </a:endParaRPr>
          </a:p>
          <a:p>
            <a:pPr lvl="2"/>
            <a:r>
              <a:rPr lang="zh-CN" altLang="zh-CN" sz="1200">
                <a:ea typeface="宋体" panose="02010600030101010101" pitchFamily="2" charset="-122"/>
                <a:sym typeface="+mn-ea"/>
              </a:rPr>
              <a:t>点云本质上是一堆点（nx3矩阵，其中n是点数） 点的顺序不影响它在空间中对整体形状的表示</a:t>
            </a:r>
            <a:r>
              <a:rPr lang="en-US" altLang="zh-CN" sz="1200">
                <a:ea typeface="宋体" panose="02010600030101010101" pitchFamily="2" charset="-122"/>
                <a:sym typeface="+mn-ea"/>
              </a:rPr>
              <a:t>(</a:t>
            </a:r>
            <a:r>
              <a:rPr lang="zh-CN" altLang="zh-CN" sz="1200">
                <a:ea typeface="宋体" panose="02010600030101010101" pitchFamily="2" charset="-122"/>
                <a:sym typeface="+mn-ea"/>
              </a:rPr>
              <a:t>相同的点云可以由两个完全不同的矩阵表示</a:t>
            </a:r>
            <a:r>
              <a:rPr lang="en-US" altLang="zh-CN" sz="1200">
                <a:ea typeface="宋体" panose="02010600030101010101" pitchFamily="2" charset="-122"/>
                <a:sym typeface="+mn-ea"/>
              </a:rPr>
              <a:t>) </a:t>
            </a:r>
            <a:endParaRPr lang="en-US" altLang="zh-CN" sz="1200">
              <a:ea typeface="宋体" panose="02010600030101010101" pitchFamily="2" charset="-122"/>
            </a:endParaRPr>
          </a:p>
          <a:p>
            <a:pPr lvl="2"/>
            <a:r>
              <a:rPr lang="zh-CN" altLang="zh-CN" sz="1200">
                <a:ea typeface="宋体" panose="02010600030101010101" pitchFamily="2" charset="-122"/>
                <a:sym typeface="+mn-ea"/>
              </a:rPr>
              <a:t>希望不同的点云顺序可以得到相同的特征提取结果，可以用对称函数</a:t>
            </a:r>
            <a:r>
              <a:rPr lang="en-US" altLang="zh-CN" sz="1200">
                <a:ea typeface="宋体" panose="02010600030101010101" pitchFamily="2" charset="-122"/>
                <a:sym typeface="+mn-ea"/>
              </a:rPr>
              <a:t>g </a:t>
            </a:r>
            <a:r>
              <a:rPr lang="zh-CN" altLang="en-US" sz="1200">
                <a:ea typeface="宋体" panose="02010600030101010101" pitchFamily="2" charset="-122"/>
                <a:sym typeface="+mn-ea"/>
              </a:rPr>
              <a:t>（例如maxpooling或sumpooling）</a:t>
            </a:r>
            <a:endParaRPr lang="zh-CN" altLang="zh-CN" sz="1200">
              <a:ea typeface="宋体" panose="02010600030101010101" pitchFamily="2" charset="-122"/>
              <a:sym typeface="+mn-ea"/>
            </a:endParaRPr>
          </a:p>
          <a:p>
            <a:pPr lvl="1"/>
            <a:r>
              <a:rPr lang="zh-CN" altLang="zh-CN" sz="1400">
                <a:ea typeface="宋体" panose="02010600030101010101" pitchFamily="2" charset="-122"/>
              </a:rPr>
              <a:t>旋转</a:t>
            </a:r>
            <a:r>
              <a:rPr lang="en-US" altLang="zh-CN" sz="1400">
                <a:ea typeface="宋体" panose="02010600030101010101" pitchFamily="2" charset="-122"/>
              </a:rPr>
              <a:t>/</a:t>
            </a:r>
            <a:r>
              <a:rPr lang="zh-CN" altLang="en-US" sz="1400">
                <a:ea typeface="宋体" panose="02010600030101010101" pitchFamily="2" charset="-122"/>
              </a:rPr>
              <a:t>平移</a:t>
            </a:r>
            <a:r>
              <a:rPr lang="zh-CN" altLang="zh-CN" sz="1400">
                <a:ea typeface="宋体" panose="02010600030101010101" pitchFamily="2" charset="-122"/>
              </a:rPr>
              <a:t>性</a:t>
            </a:r>
            <a:endParaRPr lang="zh-CN" altLang="zh-CN" sz="1400">
              <a:ea typeface="宋体" panose="02010600030101010101" pitchFamily="2" charset="-122"/>
            </a:endParaRPr>
          </a:p>
          <a:p>
            <a:pPr lvl="2"/>
            <a:r>
              <a:rPr lang="zh-CN" altLang="zh-CN" sz="1200">
                <a:ea typeface="宋体" panose="02010600030101010101" pitchFamily="2" charset="-122"/>
              </a:rPr>
              <a:t>相同的点云在空间中经过一定的刚性变化（旋转或平移）坐标发生变化</a:t>
            </a:r>
            <a:endParaRPr lang="zh-CN" altLang="zh-CN" sz="1200">
              <a:ea typeface="宋体" panose="02010600030101010101" pitchFamily="2" charset="-122"/>
            </a:endParaRPr>
          </a:p>
          <a:p>
            <a:pPr lvl="2"/>
            <a:r>
              <a:rPr lang="zh-CN" altLang="zh-CN" sz="1200">
                <a:ea typeface="宋体" panose="02010600030101010101" pitchFamily="2" charset="-122"/>
              </a:rPr>
              <a:t>希望不论点云在怎样的坐标系下呈现网络都能正确的识别出</a:t>
            </a:r>
            <a:r>
              <a:rPr lang="en-US" altLang="zh-CN" sz="1200">
                <a:ea typeface="宋体" panose="02010600030101010101" pitchFamily="2" charset="-122"/>
              </a:rPr>
              <a:t>,  可以通过STN（spacial transform network)</a:t>
            </a:r>
            <a:r>
              <a:rPr lang="zh-CN" altLang="en-US" sz="1200">
                <a:ea typeface="宋体" panose="02010600030101010101" pitchFamily="2" charset="-122"/>
              </a:rPr>
              <a:t>解决（</a:t>
            </a:r>
            <a:r>
              <a:rPr lang="zh-CN" altLang="en-US" sz="1200">
                <a:ea typeface="宋体" panose="02010600030101010101" pitchFamily="2" charset="-122"/>
                <a:hlinkClick r:id="rId1" action="ppaction://hlinkfile"/>
              </a:rPr>
              <a:t>二维参考</a:t>
            </a:r>
            <a:r>
              <a:rPr lang="zh-CN" altLang="en-US" sz="1200">
                <a:ea typeface="宋体" panose="02010600030101010101" pitchFamily="2" charset="-122"/>
              </a:rPr>
              <a:t>）</a:t>
            </a:r>
            <a:endParaRPr lang="en-US" altLang="zh-CN" sz="1200">
              <a:ea typeface="宋体" panose="02010600030101010101" pitchFamily="2" charset="-122"/>
            </a:endParaRPr>
          </a:p>
          <a:p>
            <a:pPr lvl="2"/>
            <a:endParaRPr lang="zh-CN" altLang="zh-CN" sz="1200">
              <a:ea typeface="宋体" panose="02010600030101010101" pitchFamily="2" charset="-122"/>
            </a:endParaRPr>
          </a:p>
          <a:p>
            <a:endParaRPr lang="en-US" altLang="zh-CN" sz="160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7320915" y="3135630"/>
            <a:ext cx="1665605" cy="1830705"/>
          </a:xfrm>
          <a:prstGeom prst="rect">
            <a:avLst/>
          </a:prstGeom>
        </p:spPr>
      </p:pic>
      <p:pic>
        <p:nvPicPr>
          <p:cNvPr id="5" name="图片 4"/>
          <p:cNvPicPr>
            <a:picLocks noChangeAspect="1"/>
          </p:cNvPicPr>
          <p:nvPr/>
        </p:nvPicPr>
        <p:blipFill>
          <a:blip r:embed="rId3"/>
          <a:stretch>
            <a:fillRect/>
          </a:stretch>
        </p:blipFill>
        <p:spPr>
          <a:xfrm>
            <a:off x="4229100" y="3490595"/>
            <a:ext cx="2943860" cy="1379220"/>
          </a:xfrm>
          <a:prstGeom prst="rect">
            <a:avLst/>
          </a:prstGeom>
        </p:spPr>
      </p:pic>
      <p:pic>
        <p:nvPicPr>
          <p:cNvPr id="6" name="图片 5"/>
          <p:cNvPicPr>
            <a:picLocks noChangeAspect="1"/>
          </p:cNvPicPr>
          <p:nvPr/>
        </p:nvPicPr>
        <p:blipFill>
          <a:blip r:embed="rId4"/>
          <a:stretch>
            <a:fillRect/>
          </a:stretch>
        </p:blipFill>
        <p:spPr>
          <a:xfrm>
            <a:off x="295275" y="3394710"/>
            <a:ext cx="3419475" cy="1571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361950"/>
            <a:ext cx="8229600" cy="4232910"/>
          </a:xfrm>
        </p:spPr>
        <p:txBody>
          <a:bodyPr/>
          <a:p>
            <a:r>
              <a:rPr lang="zh-CN" altLang="zh-CN" sz="1400">
                <a:ea typeface="宋体" panose="02010600030101010101" pitchFamily="2" charset="-122"/>
                <a:sym typeface="+mn-ea"/>
              </a:rPr>
              <a:t>基本思想</a:t>
            </a:r>
            <a:endParaRPr lang="zh-CN" altLang="zh-CN" sz="1400">
              <a:ea typeface="宋体" panose="02010600030101010101" pitchFamily="2" charset="-122"/>
              <a:sym typeface="+mn-ea"/>
            </a:endParaRPr>
          </a:p>
          <a:p>
            <a:pPr lvl="1"/>
            <a:r>
              <a:rPr lang="zh-CN" altLang="zh-CN" sz="1225">
                <a:ea typeface="宋体" panose="02010600030101010101" pitchFamily="2" charset="-122"/>
              </a:rPr>
              <a:t>直接对点云进行处理，使用对称函数解决点的无序性，使用空间变换解决旋转</a:t>
            </a:r>
            <a:r>
              <a:rPr lang="en-US" altLang="zh-CN" sz="1225">
                <a:ea typeface="宋体" panose="02010600030101010101" pitchFamily="2" charset="-122"/>
              </a:rPr>
              <a:t>/</a:t>
            </a:r>
            <a:r>
              <a:rPr lang="zh-CN" altLang="zh-CN" sz="1225">
                <a:ea typeface="宋体" panose="02010600030101010101" pitchFamily="2" charset="-122"/>
              </a:rPr>
              <a:t>平移性</a:t>
            </a:r>
            <a:endParaRPr lang="zh-CN" altLang="zh-CN" sz="1400">
              <a:ea typeface="宋体" panose="02010600030101010101" pitchFamily="2" charset="-122"/>
            </a:endParaRPr>
          </a:p>
          <a:p>
            <a:r>
              <a:rPr lang="zh-CN" altLang="zh-CN" sz="1400">
                <a:ea typeface="宋体" panose="02010600030101010101" pitchFamily="2" charset="-122"/>
                <a:sym typeface="+mn-ea"/>
              </a:rPr>
              <a:t>代表作品</a:t>
            </a:r>
            <a:endParaRPr lang="zh-CN" altLang="zh-CN" sz="1400">
              <a:ea typeface="宋体" panose="02010600030101010101" pitchFamily="2" charset="-122"/>
            </a:endParaRPr>
          </a:p>
          <a:p>
            <a:pPr lvl="1"/>
            <a:r>
              <a:rPr lang="zh-CN" altLang="zh-CN" sz="1400">
                <a:ea typeface="宋体" panose="02010600030101010101" pitchFamily="2" charset="-122"/>
                <a:sym typeface="+mn-ea"/>
              </a:rPr>
              <a:t>PointNet PointNet++  </a:t>
            </a:r>
            <a:r>
              <a:rPr lang="en-US" altLang="zh-CN" sz="1400">
                <a:ea typeface="宋体" panose="02010600030101010101" pitchFamily="2" charset="-122"/>
                <a:sym typeface="+mn-ea"/>
              </a:rPr>
              <a:t>-&gt; </a:t>
            </a:r>
            <a:r>
              <a:rPr lang="zh-CN" altLang="zh-CN" sz="1400">
                <a:ea typeface="宋体" panose="02010600030101010101" pitchFamily="2" charset="-122"/>
                <a:sym typeface="+mn-ea"/>
              </a:rPr>
              <a:t> </a:t>
            </a:r>
            <a:r>
              <a:rPr lang="en-US" altLang="zh-CN" sz="1400">
                <a:ea typeface="宋体" panose="02010600030101010101" pitchFamily="2" charset="-122"/>
                <a:sym typeface="+mn-ea"/>
              </a:rPr>
              <a:t>F</a:t>
            </a:r>
            <a:r>
              <a:rPr lang="zh-CN" altLang="zh-CN" sz="1400">
                <a:ea typeface="宋体" panose="02010600030101010101" pitchFamily="2" charset="-122"/>
                <a:sym typeface="+mn-ea"/>
              </a:rPr>
              <a:t>rustum-</a:t>
            </a:r>
            <a:r>
              <a:rPr lang="en-US" altLang="zh-CN" sz="1400">
                <a:ea typeface="宋体" panose="02010600030101010101" pitchFamily="2" charset="-122"/>
                <a:sym typeface="+mn-ea"/>
              </a:rPr>
              <a:t>P</a:t>
            </a:r>
            <a:r>
              <a:rPr lang="zh-CN" altLang="zh-CN" sz="1400">
                <a:ea typeface="宋体" panose="02010600030101010101" pitchFamily="2" charset="-122"/>
                <a:sym typeface="+mn-ea"/>
              </a:rPr>
              <a:t>ointnet  PointRCNN</a:t>
            </a:r>
            <a:endParaRPr lang="zh-CN" altLang="zh-CN" sz="1400">
              <a:ea typeface="宋体" panose="02010600030101010101" pitchFamily="2" charset="-122"/>
            </a:endParaRPr>
          </a:p>
          <a:p>
            <a:pPr lvl="1"/>
            <a:r>
              <a:rPr lang="zh-CN" altLang="zh-CN" sz="1400">
                <a:ea typeface="宋体" panose="02010600030101010101" pitchFamily="2" charset="-122"/>
                <a:sym typeface="+mn-ea"/>
              </a:rPr>
              <a:t>PointCNN</a:t>
            </a:r>
            <a:endParaRPr lang="zh-CN" altLang="zh-CN" sz="1400">
              <a:ea typeface="宋体" panose="02010600030101010101" pitchFamily="2" charset="-122"/>
            </a:endParaRPr>
          </a:p>
          <a:p>
            <a:pPr lvl="1"/>
            <a:endParaRPr lang="zh-CN" altLang="zh-CN" sz="1400">
              <a:ea typeface="宋体" panose="02010600030101010101" pitchFamily="2" charset="-122"/>
            </a:endParaRPr>
          </a:p>
          <a:p>
            <a:pPr lvl="0"/>
            <a:r>
              <a:rPr lang="en-US" altLang="en-US" sz="1400">
                <a:ea typeface="宋体" panose="02010600030101010101" pitchFamily="2" charset="-122"/>
                <a:sym typeface="+mn-ea"/>
              </a:rPr>
              <a:t>R</a:t>
            </a:r>
            <a:r>
              <a:rPr lang="en-US" altLang="zh-CN" sz="1400">
                <a:ea typeface="宋体" panose="02010600030101010101" pitchFamily="2" charset="-122"/>
                <a:sym typeface="+mn-ea"/>
              </a:rPr>
              <a:t>ef: https://blog.csdn.net/qq_15332903/article/details/80224387 </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11760" y="444960"/>
            <a:ext cx="8519040" cy="57132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p>
            <a:pPr>
              <a:lnSpc>
                <a:spcPct val="100000"/>
              </a:lnSpc>
            </a:pPr>
            <a:r>
              <a:rPr lang="en-US" sz="3200" b="0" strike="noStrike" spc="-1">
                <a:solidFill>
                  <a:srgbClr val="000000"/>
                </a:solidFill>
                <a:uFill>
                  <a:solidFill>
                    <a:srgbClr val="FFFFFF"/>
                  </a:solidFill>
                </a:uFill>
                <a:latin typeface="Arial" panose="020B0604020202020204"/>
                <a:ea typeface="Arial" panose="020B0604020202020204"/>
              </a:rPr>
              <a:t>Content</a:t>
            </a:r>
            <a:endParaRPr lang="en-US" sz="3200" b="0" strike="noStrike" spc="-1">
              <a:solidFill>
                <a:srgbClr val="000000"/>
              </a:solidFill>
              <a:uFill>
                <a:solidFill>
                  <a:srgbClr val="FFFFFF"/>
                </a:solidFill>
              </a:uFill>
              <a:latin typeface="Arial" panose="020B0604020202020204"/>
              <a:ea typeface="Arial" panose="020B0604020202020204"/>
            </a:endParaRPr>
          </a:p>
        </p:txBody>
      </p:sp>
      <p:sp>
        <p:nvSpPr>
          <p:cNvPr id="147" name="CustomShape 2"/>
          <p:cNvSpPr/>
          <p:nvPr/>
        </p:nvSpPr>
        <p:spPr>
          <a:xfrm>
            <a:off x="311760" y="1152360"/>
            <a:ext cx="8519040" cy="3414960"/>
          </a:xfrm>
          <a:prstGeom prst="rect">
            <a:avLst/>
          </a:prstGeom>
          <a:noFill/>
          <a:ln>
            <a:noFill/>
          </a:ln>
        </p:spPr>
        <p:style>
          <a:lnRef idx="0">
            <a:srgbClr val="FFFFFF"/>
          </a:lnRef>
          <a:fillRef idx="0">
            <a:srgbClr val="FFFFFF"/>
          </a:fillRef>
          <a:effectRef idx="0">
            <a:srgbClr val="FFFFFF"/>
          </a:effectRef>
          <a:fontRef idx="minor"/>
        </p:style>
        <p:txBody>
          <a:bodyPr lIns="90000" tIns="91440" rIns="90000" bIns="91440"/>
          <a:p>
            <a:pPr marL="457200" indent="-341630">
              <a:lnSpc>
                <a:spcPct val="100000"/>
              </a:lnSpc>
              <a:buClr>
                <a:srgbClr val="595959"/>
              </a:buClr>
              <a:buFont typeface="Arial" panose="020B0604020202020204"/>
              <a:buChar char="●"/>
            </a:pPr>
            <a:r>
              <a:rPr lang="en-US" sz="1400" b="0" strike="noStrike" spc="-1">
                <a:solidFill>
                  <a:schemeClr val="bg1">
                    <a:lumMod val="85000"/>
                  </a:schemeClr>
                </a:solidFill>
                <a:uFill>
                  <a:solidFill>
                    <a:srgbClr val="FFFFFF"/>
                  </a:solidFill>
                </a:uFill>
                <a:latin typeface="Arial" panose="020B0604020202020204"/>
              </a:rPr>
              <a:t>无人驾驶中的检测</a:t>
            </a:r>
            <a:endParaRPr lang="en-US" sz="1400" b="0" strike="noStrike" spc="-1">
              <a:solidFill>
                <a:schemeClr val="bg1">
                  <a:lumMod val="85000"/>
                </a:schemeClr>
              </a:solidFill>
              <a:uFill>
                <a:solidFill>
                  <a:srgbClr val="FFFFFF"/>
                </a:solidFill>
              </a:uFill>
              <a:latin typeface="Arial" panose="020B0604020202020204"/>
              <a:ea typeface="Arial" panose="020B0604020202020204"/>
            </a:endParaRPr>
          </a:p>
          <a:p>
            <a:pPr marL="457200" indent="-341630">
              <a:lnSpc>
                <a:spcPct val="100000"/>
              </a:lnSpc>
              <a:buClr>
                <a:srgbClr val="595959"/>
              </a:buClr>
              <a:buFont typeface="Arial" panose="020B0604020202020204"/>
              <a:buChar char="●"/>
            </a:pPr>
            <a:r>
              <a:rPr lang="en-US" sz="1400" b="0" strike="noStrike" spc="-1">
                <a:solidFill>
                  <a:schemeClr val="bg1">
                    <a:lumMod val="85000"/>
                  </a:schemeClr>
                </a:solidFill>
                <a:uFill>
                  <a:solidFill>
                    <a:srgbClr val="FFFFFF"/>
                  </a:solidFill>
                </a:uFill>
                <a:latin typeface="Arial" panose="020B0604020202020204"/>
              </a:rPr>
              <a:t>基于图片的检测算法</a:t>
            </a:r>
            <a:endParaRPr lang="en-US" sz="1400" b="0" strike="noStrike" spc="-1">
              <a:solidFill>
                <a:srgbClr val="595959"/>
              </a:solidFill>
              <a:uFill>
                <a:solidFill>
                  <a:srgbClr val="FFFFFF"/>
                </a:solidFill>
              </a:uFill>
              <a:latin typeface="Arial" panose="020B0604020202020204"/>
              <a:ea typeface="Arial" panose="020B0604020202020204"/>
            </a:endParaRPr>
          </a:p>
          <a:p>
            <a:pPr marL="457200" indent="-341630">
              <a:lnSpc>
                <a:spcPct val="100000"/>
              </a:lnSpc>
              <a:buClr>
                <a:srgbClr val="595959"/>
              </a:buClr>
              <a:buFont typeface="Arial" panose="020B0604020202020204"/>
              <a:buChar char="●"/>
            </a:pPr>
            <a:r>
              <a:rPr lang="en-US" sz="1400" b="0" strike="noStrike" spc="-1">
                <a:solidFill>
                  <a:srgbClr val="595959"/>
                </a:solidFill>
                <a:uFill>
                  <a:solidFill>
                    <a:srgbClr val="FFFFFF"/>
                  </a:solidFill>
                </a:uFill>
                <a:latin typeface="Arial" panose="020B0604020202020204"/>
              </a:rPr>
              <a:t>基于</a:t>
            </a:r>
            <a:r>
              <a:rPr lang="en-US" altLang="en-US" sz="1400" b="0" strike="noStrike" spc="-1">
                <a:solidFill>
                  <a:srgbClr val="595959"/>
                </a:solidFill>
                <a:uFill>
                  <a:solidFill>
                    <a:srgbClr val="FFFFFF"/>
                  </a:solidFill>
                </a:uFill>
                <a:latin typeface="Arial" panose="020B0604020202020204"/>
              </a:rPr>
              <a:t>激光雷达</a:t>
            </a:r>
            <a:r>
              <a:rPr lang="en-US" sz="1400" b="0" strike="noStrike" spc="-1">
                <a:solidFill>
                  <a:srgbClr val="595959"/>
                </a:solidFill>
                <a:uFill>
                  <a:solidFill>
                    <a:srgbClr val="FFFFFF"/>
                  </a:solidFill>
                </a:uFill>
                <a:latin typeface="Arial" panose="020B0604020202020204"/>
              </a:rPr>
              <a:t>点云</a:t>
            </a:r>
            <a:r>
              <a:rPr lang="en-US" altLang="en-US" sz="1400" b="0" strike="noStrike" spc="-1">
                <a:solidFill>
                  <a:srgbClr val="595959"/>
                </a:solidFill>
                <a:uFill>
                  <a:solidFill>
                    <a:srgbClr val="FFFFFF"/>
                  </a:solidFill>
                </a:uFill>
                <a:latin typeface="Arial" panose="020B0604020202020204"/>
              </a:rPr>
              <a:t>的</a:t>
            </a:r>
            <a:r>
              <a:rPr lang="en-US" sz="1400" b="0" strike="noStrike" spc="-1">
                <a:solidFill>
                  <a:srgbClr val="595959"/>
                </a:solidFill>
                <a:uFill>
                  <a:solidFill>
                    <a:srgbClr val="FFFFFF"/>
                  </a:solidFill>
                </a:uFill>
                <a:latin typeface="Arial" panose="020B0604020202020204"/>
              </a:rPr>
              <a:t>检测算法：</a:t>
            </a:r>
            <a:endParaRPr lang="en-US" sz="1400" b="0" strike="noStrike" spc="-1">
              <a:solidFill>
                <a:srgbClr val="595959"/>
              </a:solidFill>
              <a:uFill>
                <a:solidFill>
                  <a:srgbClr val="FFFFFF"/>
                </a:solidFill>
              </a:uFill>
              <a:latin typeface="Arial" panose="020B0604020202020204"/>
              <a:ea typeface="Arial" panose="020B0604020202020204"/>
            </a:endParaRPr>
          </a:p>
          <a:p>
            <a:pPr marL="914400" lvl="1" indent="-316230">
              <a:lnSpc>
                <a:spcPct val="100000"/>
              </a:lnSpc>
              <a:buClr>
                <a:srgbClr val="595959"/>
              </a:buClr>
              <a:buFont typeface="Arial" panose="020B0604020202020204"/>
              <a:buChar char="○"/>
            </a:pPr>
            <a:r>
              <a:rPr lang="en-US" altLang="en-US" sz="1400" spc="-1">
                <a:solidFill>
                  <a:srgbClr val="595959"/>
                </a:solidFill>
                <a:uFill>
                  <a:solidFill>
                    <a:srgbClr val="FFFFFF"/>
                  </a:solidFill>
                </a:uFill>
                <a:latin typeface="Arial" panose="020B0604020202020204"/>
                <a:sym typeface="+mn-ea"/>
              </a:rPr>
              <a:t>激光雷达点云简介</a:t>
            </a:r>
            <a:endParaRPr lang="en-US" sz="1400" spc="-1">
              <a:solidFill>
                <a:srgbClr val="595959"/>
              </a:solidFill>
              <a:uFill>
                <a:solidFill>
                  <a:srgbClr val="FFFFFF"/>
                </a:solidFill>
              </a:uFill>
              <a:latin typeface="Arial" panose="020B0604020202020204"/>
              <a:sym typeface="+mn-ea"/>
            </a:endParaRPr>
          </a:p>
          <a:p>
            <a:pPr marL="914400" lvl="1" indent="-316230">
              <a:lnSpc>
                <a:spcPct val="100000"/>
              </a:lnSpc>
              <a:buClr>
                <a:srgbClr val="595959"/>
              </a:buClr>
              <a:buFont typeface="Arial" panose="020B0604020202020204"/>
              <a:buChar char="○"/>
            </a:pPr>
            <a:r>
              <a:rPr lang="en-US" sz="1400" spc="-1">
                <a:solidFill>
                  <a:srgbClr val="595959"/>
                </a:solidFill>
                <a:uFill>
                  <a:solidFill>
                    <a:srgbClr val="FFFFFF"/>
                  </a:solidFill>
                </a:uFill>
                <a:latin typeface="Arial" panose="020B0604020202020204"/>
                <a:sym typeface="+mn-ea"/>
              </a:rPr>
              <a:t>Pixel-Based</a:t>
            </a:r>
            <a:endParaRPr lang="en-US" sz="1400" spc="-1">
              <a:solidFill>
                <a:srgbClr val="595959"/>
              </a:solidFill>
              <a:uFill>
                <a:solidFill>
                  <a:srgbClr val="FFFFFF"/>
                </a:solidFill>
              </a:uFill>
              <a:latin typeface="Arial" panose="020B0604020202020204"/>
              <a:sym typeface="+mn-ea"/>
            </a:endParaRPr>
          </a:p>
          <a:p>
            <a:pPr marL="914400" lvl="1" indent="-316230">
              <a:lnSpc>
                <a:spcPct val="100000"/>
              </a:lnSpc>
              <a:buClr>
                <a:srgbClr val="595959"/>
              </a:buClr>
              <a:buFont typeface="Arial" panose="020B0604020202020204"/>
              <a:buChar char="○"/>
            </a:pPr>
            <a:r>
              <a:rPr lang="en-US" sz="1400" spc="-1">
                <a:solidFill>
                  <a:srgbClr val="595959"/>
                </a:solidFill>
                <a:uFill>
                  <a:solidFill>
                    <a:srgbClr val="FFFFFF"/>
                  </a:solidFill>
                </a:uFill>
                <a:latin typeface="Arial" panose="020B0604020202020204"/>
                <a:sym typeface="+mn-ea"/>
              </a:rPr>
              <a:t>Voxel-Based</a:t>
            </a:r>
            <a:endParaRPr lang="en-US" sz="1400" spc="-1">
              <a:solidFill>
                <a:srgbClr val="595959"/>
              </a:solidFill>
              <a:uFill>
                <a:solidFill>
                  <a:srgbClr val="FFFFFF"/>
                </a:solidFill>
              </a:uFill>
              <a:latin typeface="Arial" panose="020B0604020202020204"/>
              <a:sym typeface="+mn-ea"/>
            </a:endParaRPr>
          </a:p>
          <a:p>
            <a:pPr marL="914400" lvl="1" indent="-316230">
              <a:lnSpc>
                <a:spcPct val="100000"/>
              </a:lnSpc>
              <a:buClr>
                <a:srgbClr val="595959"/>
              </a:buClr>
              <a:buFont typeface="Arial" panose="020B0604020202020204"/>
              <a:buChar char="○"/>
            </a:pPr>
            <a:r>
              <a:rPr lang="en-US" sz="1400" spc="-1">
                <a:solidFill>
                  <a:srgbClr val="595959"/>
                </a:solidFill>
                <a:uFill>
                  <a:solidFill>
                    <a:srgbClr val="FFFFFF"/>
                  </a:solidFill>
                </a:uFill>
                <a:latin typeface="Arial" panose="020B0604020202020204"/>
                <a:sym typeface="+mn-ea"/>
              </a:rPr>
              <a:t>Tree-Based</a:t>
            </a:r>
            <a:endParaRPr lang="en-US" sz="1400" b="0" strike="noStrike" spc="-1">
              <a:solidFill>
                <a:srgbClr val="595959"/>
              </a:solidFill>
              <a:uFill>
                <a:solidFill>
                  <a:srgbClr val="FFFFFF"/>
                </a:solidFill>
              </a:uFill>
              <a:latin typeface="Arial" panose="020B0604020202020204"/>
            </a:endParaRPr>
          </a:p>
          <a:p>
            <a:pPr marL="914400" lvl="1" indent="-316230">
              <a:lnSpc>
                <a:spcPct val="100000"/>
              </a:lnSpc>
              <a:buClr>
                <a:srgbClr val="595959"/>
              </a:buClr>
              <a:buFont typeface="Arial" panose="020B0604020202020204"/>
              <a:buChar char="○"/>
            </a:pPr>
            <a:r>
              <a:rPr lang="en-US" sz="1400" spc="-1">
                <a:solidFill>
                  <a:srgbClr val="595959"/>
                </a:solidFill>
                <a:uFill>
                  <a:solidFill>
                    <a:srgbClr val="FFFFFF"/>
                  </a:solidFill>
                </a:uFill>
                <a:latin typeface="Arial" panose="020B0604020202020204"/>
                <a:sym typeface="+mn-ea"/>
              </a:rPr>
              <a:t>Point-Based</a:t>
            </a:r>
            <a:endParaRPr lang="zh-CN" sz="1400" b="0" strike="noStrike" spc="-1">
              <a:solidFill>
                <a:srgbClr val="000000"/>
              </a:solidFill>
              <a:uFill>
                <a:solidFill>
                  <a:srgbClr val="FFFFFF"/>
                </a:solidFill>
              </a:uFill>
              <a:latin typeface="等线" panose="02010600030101010101" charset="-122"/>
            </a:endParaRPr>
          </a:p>
          <a:p>
            <a:pPr marL="914400" lvl="1" indent="-316230">
              <a:lnSpc>
                <a:spcPct val="100000"/>
              </a:lnSpc>
              <a:buClr>
                <a:srgbClr val="595959"/>
              </a:buClr>
              <a:buFont typeface="Arial" panose="020B0604020202020204"/>
              <a:buChar char="○"/>
            </a:pPr>
            <a:r>
              <a:rPr lang="en-US" altLang="en-US" sz="1400" b="0" strike="noStrike" spc="-1">
                <a:solidFill>
                  <a:srgbClr val="595959"/>
                </a:solidFill>
                <a:uFill>
                  <a:solidFill>
                    <a:srgbClr val="FFFFFF"/>
                  </a:solidFill>
                </a:uFill>
                <a:latin typeface="Arial" panose="020B0604020202020204"/>
              </a:rPr>
              <a:t>实战</a:t>
            </a:r>
            <a:r>
              <a:rPr lang="en-US" sz="1400" b="0" strike="noStrike" spc="-1">
                <a:solidFill>
                  <a:srgbClr val="595959"/>
                </a:solidFill>
                <a:uFill>
                  <a:solidFill>
                    <a:srgbClr val="FFFFFF"/>
                  </a:solidFill>
                </a:uFill>
                <a:latin typeface="Arial" panose="020B0604020202020204"/>
              </a:rPr>
              <a:t>基于点云的目标检测</a:t>
            </a:r>
            <a:endParaRPr lang="en-US" sz="1400" b="0" strike="noStrike" spc="-1">
              <a:solidFill>
                <a:srgbClr val="595959"/>
              </a:solidFill>
              <a:uFill>
                <a:solidFill>
                  <a:srgbClr val="FFFFFF"/>
                </a:solidFill>
              </a:uFill>
              <a:latin typeface="Arial" panose="020B0604020202020204"/>
              <a:ea typeface="Arial" panose="020B0604020202020204"/>
            </a:endParaRPr>
          </a:p>
          <a:p>
            <a:pPr marL="598170" lvl="1" indent="0">
              <a:lnSpc>
                <a:spcPct val="100000"/>
              </a:lnSpc>
              <a:buClr>
                <a:srgbClr val="595959"/>
              </a:buClr>
              <a:buFont typeface="Arial" panose="020B0604020202020204"/>
              <a:buNone/>
            </a:pPr>
            <a:endParaRPr lang="en-US" sz="1400" b="0" strike="noStrike" spc="-1">
              <a:solidFill>
                <a:srgbClr val="595959"/>
              </a:solidFill>
              <a:uFill>
                <a:solidFill>
                  <a:srgbClr val="FFFFFF"/>
                </a:solidFill>
              </a:uFill>
              <a:latin typeface="Arial" panose="020B0604020202020204"/>
              <a:ea typeface="Arial" panose="020B06040202020202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PointNet</a:t>
            </a:r>
            <a:r>
              <a:rPr lang="zh-CN" altLang="en-US" sz="900"/>
              <a:t>（CVPR2017）</a:t>
            </a:r>
            <a:endParaRPr lang="zh-CN" altLang="en-US" sz="900"/>
          </a:p>
        </p:txBody>
      </p:sp>
      <p:sp>
        <p:nvSpPr>
          <p:cNvPr id="3" name="内容占位符 2"/>
          <p:cNvSpPr>
            <a:spLocks noGrp="1"/>
          </p:cNvSpPr>
          <p:nvPr>
            <p:ph idx="1"/>
          </p:nvPr>
        </p:nvSpPr>
        <p:spPr>
          <a:xfrm>
            <a:off x="457200" y="991235"/>
            <a:ext cx="8229600" cy="3394472"/>
          </a:xfrm>
        </p:spPr>
        <p:txBody>
          <a:bodyPr/>
          <a:p>
            <a:r>
              <a:rPr lang="zh-CN" altLang="en-US" sz="1600"/>
              <a:t>核心点：</a:t>
            </a:r>
            <a:endParaRPr lang="zh-CN" altLang="en-US" sz="1600"/>
          </a:p>
          <a:p>
            <a:pPr lvl="1"/>
            <a:r>
              <a:rPr lang="zh-CN" altLang="en-US" sz="1400"/>
              <a:t>maxpooling作为对称函数解决无序性问题：每个点云分别提取特征之后，maxpooling可以对点云的整体提取出global feature</a:t>
            </a:r>
            <a:endParaRPr lang="zh-CN" altLang="en-US" sz="1400"/>
          </a:p>
          <a:p>
            <a:pPr lvl="1"/>
            <a:r>
              <a:rPr lang="zh-CN" altLang="en-US" sz="1400"/>
              <a:t>空间变换网络解决旋转问题：三维的STN可以通过点云本身的位姿信息学习</a:t>
            </a:r>
            <a:r>
              <a:rPr lang="en-US" altLang="zh-CN" sz="1400"/>
              <a:t>(loss</a:t>
            </a:r>
            <a:r>
              <a:rPr lang="zh-CN" altLang="en-US" sz="1400"/>
              <a:t>调整</a:t>
            </a:r>
            <a:r>
              <a:rPr lang="en-US" altLang="zh-CN" sz="1400"/>
              <a:t>)</a:t>
            </a:r>
            <a:r>
              <a:rPr lang="zh-CN" altLang="en-US" sz="1400"/>
              <a:t>到一个最有利于网络进行分类或分割的变换矩阵，将点云变换到合适的视角</a:t>
            </a:r>
            <a:r>
              <a:rPr lang="en-US" altLang="zh-CN" sz="1400"/>
              <a:t>(</a:t>
            </a:r>
            <a:r>
              <a:rPr lang="zh-CN" altLang="en-US" sz="1400"/>
              <a:t>例如 俯视图看车 正视图看人</a:t>
            </a:r>
            <a:r>
              <a:rPr lang="en-US" altLang="zh-CN" sz="1400"/>
              <a:t>)</a:t>
            </a:r>
            <a:endParaRPr lang="en-US" altLang="zh-CN" sz="1400"/>
          </a:p>
          <a:p>
            <a:pPr lvl="2"/>
            <a:r>
              <a:rPr lang="en-US" altLang="zh-CN" sz="1200"/>
              <a:t>两次STN，第一次input transform </a:t>
            </a:r>
            <a:r>
              <a:rPr lang="zh-CN" altLang="en-US" sz="1200"/>
              <a:t>可以理解为将原始点云</a:t>
            </a:r>
            <a:r>
              <a:rPr lang="en-US" altLang="zh-CN" sz="1200"/>
              <a:t>旋转出一个更有利于分类或分割的</a:t>
            </a:r>
            <a:r>
              <a:rPr lang="zh-CN" altLang="en-US" sz="1200"/>
              <a:t>视角，</a:t>
            </a:r>
            <a:r>
              <a:rPr lang="en-US" altLang="zh-CN" sz="1200"/>
              <a:t>第二次feature transform是在特征层面对点云进行变换</a:t>
            </a:r>
            <a:endParaRPr lang="en-US" altLang="zh-CN" sz="1200"/>
          </a:p>
        </p:txBody>
      </p:sp>
      <p:pic>
        <p:nvPicPr>
          <p:cNvPr id="4" name="图片 3"/>
          <p:cNvPicPr>
            <a:picLocks noChangeAspect="1"/>
          </p:cNvPicPr>
          <p:nvPr/>
        </p:nvPicPr>
        <p:blipFill>
          <a:blip r:embed="rId1"/>
          <a:stretch>
            <a:fillRect/>
          </a:stretch>
        </p:blipFill>
        <p:spPr>
          <a:xfrm>
            <a:off x="457200" y="2816225"/>
            <a:ext cx="7223125" cy="2183765"/>
          </a:xfrm>
          <a:prstGeom prst="rect">
            <a:avLst/>
          </a:prstGeom>
        </p:spPr>
      </p:pic>
      <p:sp>
        <p:nvSpPr>
          <p:cNvPr id="5" name="文本框 4"/>
          <p:cNvSpPr txBox="1"/>
          <p:nvPr/>
        </p:nvSpPr>
        <p:spPr>
          <a:xfrm>
            <a:off x="4376420" y="4004945"/>
            <a:ext cx="3940175" cy="553085"/>
          </a:xfrm>
          <a:prstGeom prst="rect">
            <a:avLst/>
          </a:prstGeom>
          <a:noFill/>
        </p:spPr>
        <p:txBody>
          <a:bodyPr wrap="square" rtlCol="0">
            <a:spAutoFit/>
          </a:bodyPr>
          <a:p>
            <a:r>
              <a:rPr lang="zh-CN" altLang="en-US" sz="1000"/>
              <a:t>mlp是通过共享权重的卷积实现的</a:t>
            </a:r>
            <a:endParaRPr lang="zh-CN" altLang="en-US" sz="1000"/>
          </a:p>
          <a:p>
            <a:r>
              <a:rPr lang="zh-CN" altLang="en-US" sz="1000"/>
              <a:t>第一层卷积核大小是1x3（点的维度xyz）</a:t>
            </a:r>
            <a:endParaRPr lang="zh-CN" altLang="en-US" sz="1000"/>
          </a:p>
          <a:p>
            <a:r>
              <a:rPr lang="zh-CN" altLang="en-US" sz="1000"/>
              <a:t>之后的每一层卷积核大小都是1x1</a:t>
            </a:r>
            <a:endParaRPr lang="zh-CN"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25095"/>
            <a:ext cx="8229600" cy="4469765"/>
          </a:xfrm>
        </p:spPr>
        <p:txBody>
          <a:bodyPr/>
          <a:p>
            <a:r>
              <a:rPr lang="en-US" altLang="zh-CN" sz="1200"/>
              <a:t>code:https://github.com/charlesq34/pointnet </a:t>
            </a:r>
            <a:endParaRPr lang="en-US" altLang="zh-CN" sz="1200"/>
          </a:p>
        </p:txBody>
      </p:sp>
      <p:grpSp>
        <p:nvGrpSpPr>
          <p:cNvPr id="13" name="组合 12"/>
          <p:cNvGrpSpPr/>
          <p:nvPr/>
        </p:nvGrpSpPr>
        <p:grpSpPr>
          <a:xfrm>
            <a:off x="589280" y="654685"/>
            <a:ext cx="4578350" cy="4481195"/>
            <a:chOff x="928" y="1031"/>
            <a:chExt cx="7210" cy="7057"/>
          </a:xfrm>
        </p:grpSpPr>
        <p:grpSp>
          <p:nvGrpSpPr>
            <p:cNvPr id="6" name="组合 5"/>
            <p:cNvGrpSpPr/>
            <p:nvPr/>
          </p:nvGrpSpPr>
          <p:grpSpPr>
            <a:xfrm>
              <a:off x="928" y="1031"/>
              <a:ext cx="6972" cy="3770"/>
              <a:chOff x="1043" y="965"/>
              <a:chExt cx="6972" cy="3770"/>
            </a:xfrm>
          </p:grpSpPr>
          <p:pic>
            <p:nvPicPr>
              <p:cNvPr id="4" name="图片 3"/>
              <p:cNvPicPr>
                <a:picLocks noChangeAspect="1"/>
              </p:cNvPicPr>
              <p:nvPr/>
            </p:nvPicPr>
            <p:blipFill>
              <a:blip r:embed="rId1"/>
              <a:stretch>
                <a:fillRect/>
              </a:stretch>
            </p:blipFill>
            <p:spPr>
              <a:xfrm>
                <a:off x="1043" y="965"/>
                <a:ext cx="6972" cy="3771"/>
              </a:xfrm>
              <a:prstGeom prst="rect">
                <a:avLst/>
              </a:prstGeom>
            </p:spPr>
          </p:pic>
          <p:sp>
            <p:nvSpPr>
              <p:cNvPr id="5" name="文本框 4"/>
              <p:cNvSpPr txBox="1"/>
              <p:nvPr/>
            </p:nvSpPr>
            <p:spPr>
              <a:xfrm>
                <a:off x="5270" y="3006"/>
                <a:ext cx="2744" cy="362"/>
              </a:xfrm>
              <a:prstGeom prst="rect">
                <a:avLst/>
              </a:prstGeom>
              <a:noFill/>
            </p:spPr>
            <p:txBody>
              <a:bodyPr wrap="square" rtlCol="0">
                <a:spAutoFit/>
              </a:bodyPr>
              <a:p>
                <a:r>
                  <a:rPr lang="en-US" altLang="zh-CN" sz="900"/>
                  <a:t>BxNx3x1 -&gt; BxNx1x64</a:t>
                </a:r>
                <a:endParaRPr lang="en-US" altLang="zh-CN" sz="900"/>
              </a:p>
            </p:txBody>
          </p:sp>
        </p:grpSp>
        <p:sp>
          <p:nvSpPr>
            <p:cNvPr id="7" name="文本框 6"/>
            <p:cNvSpPr txBox="1"/>
            <p:nvPr/>
          </p:nvSpPr>
          <p:spPr>
            <a:xfrm>
              <a:off x="4994" y="3869"/>
              <a:ext cx="2744" cy="362"/>
            </a:xfrm>
            <a:prstGeom prst="rect">
              <a:avLst/>
            </a:prstGeom>
            <a:noFill/>
          </p:spPr>
          <p:txBody>
            <a:bodyPr wrap="square" rtlCol="0">
              <a:spAutoFit/>
            </a:bodyPr>
            <a:p>
              <a:r>
                <a:rPr lang="en-US" altLang="zh-CN" sz="900"/>
                <a:t>BxNx1x64 -&gt; BxNx1x64</a:t>
              </a:r>
              <a:endParaRPr lang="en-US" altLang="zh-CN" sz="900"/>
            </a:p>
          </p:txBody>
        </p:sp>
        <p:pic>
          <p:nvPicPr>
            <p:cNvPr id="8" name="图片 7"/>
            <p:cNvPicPr>
              <a:picLocks noChangeAspect="1"/>
            </p:cNvPicPr>
            <p:nvPr/>
          </p:nvPicPr>
          <p:blipFill>
            <a:blip r:embed="rId2"/>
            <a:stretch>
              <a:fillRect/>
            </a:stretch>
          </p:blipFill>
          <p:spPr>
            <a:xfrm>
              <a:off x="1152" y="4909"/>
              <a:ext cx="5788" cy="3179"/>
            </a:xfrm>
            <a:prstGeom prst="rect">
              <a:avLst/>
            </a:prstGeom>
          </p:spPr>
        </p:pic>
        <p:sp>
          <p:nvSpPr>
            <p:cNvPr id="9" name="文本框 8"/>
            <p:cNvSpPr txBox="1"/>
            <p:nvPr/>
          </p:nvSpPr>
          <p:spPr>
            <a:xfrm>
              <a:off x="5394" y="5121"/>
              <a:ext cx="2744" cy="362"/>
            </a:xfrm>
            <a:prstGeom prst="rect">
              <a:avLst/>
            </a:prstGeom>
            <a:noFill/>
          </p:spPr>
          <p:txBody>
            <a:bodyPr wrap="square" rtlCol="0">
              <a:spAutoFit/>
            </a:bodyPr>
            <a:p>
              <a:r>
                <a:rPr lang="en-US" altLang="zh-CN" sz="900"/>
                <a:t>BxNx1x64 </a:t>
              </a:r>
              <a:r>
                <a:rPr lang="en-US" altLang="en-US" sz="900"/>
                <a:t>-</a:t>
              </a:r>
              <a:r>
                <a:rPr lang="en-US" altLang="zh-CN" sz="900"/>
                <a:t>&gt; BxNx64</a:t>
              </a:r>
              <a:endParaRPr lang="en-US" altLang="zh-CN" sz="900"/>
            </a:p>
          </p:txBody>
        </p:sp>
        <p:sp>
          <p:nvSpPr>
            <p:cNvPr id="10" name="文本框 9"/>
            <p:cNvSpPr txBox="1"/>
            <p:nvPr/>
          </p:nvSpPr>
          <p:spPr>
            <a:xfrm>
              <a:off x="5394" y="6175"/>
              <a:ext cx="2744" cy="362"/>
            </a:xfrm>
            <a:prstGeom prst="rect">
              <a:avLst/>
            </a:prstGeom>
            <a:noFill/>
          </p:spPr>
          <p:txBody>
            <a:bodyPr wrap="square" rtlCol="0">
              <a:spAutoFit/>
            </a:bodyPr>
            <a:p>
              <a:r>
                <a:rPr lang="en-US" altLang="zh-CN" sz="900"/>
                <a:t>BxNx1x64 -&gt; BxNx1x64</a:t>
              </a:r>
              <a:endParaRPr lang="en-US" altLang="zh-CN" sz="900"/>
            </a:p>
          </p:txBody>
        </p:sp>
        <p:sp>
          <p:nvSpPr>
            <p:cNvPr id="11" name="文本框 10"/>
            <p:cNvSpPr txBox="1"/>
            <p:nvPr/>
          </p:nvSpPr>
          <p:spPr>
            <a:xfrm>
              <a:off x="5394" y="6874"/>
              <a:ext cx="2744" cy="362"/>
            </a:xfrm>
            <a:prstGeom prst="rect">
              <a:avLst/>
            </a:prstGeom>
            <a:noFill/>
          </p:spPr>
          <p:txBody>
            <a:bodyPr wrap="square" rtlCol="0">
              <a:spAutoFit/>
            </a:bodyPr>
            <a:p>
              <a:r>
                <a:rPr lang="en-US" altLang="zh-CN" sz="900"/>
                <a:t>BxNx1x64 -&gt; BxNx1x128</a:t>
              </a:r>
              <a:endParaRPr lang="en-US" altLang="zh-CN" sz="900"/>
            </a:p>
          </p:txBody>
        </p:sp>
        <p:sp>
          <p:nvSpPr>
            <p:cNvPr id="12" name="文本框 11"/>
            <p:cNvSpPr txBox="1"/>
            <p:nvPr/>
          </p:nvSpPr>
          <p:spPr>
            <a:xfrm>
              <a:off x="5394" y="7534"/>
              <a:ext cx="2744" cy="362"/>
            </a:xfrm>
            <a:prstGeom prst="rect">
              <a:avLst/>
            </a:prstGeom>
            <a:noFill/>
          </p:spPr>
          <p:txBody>
            <a:bodyPr wrap="square" rtlCol="0">
              <a:spAutoFit/>
            </a:bodyPr>
            <a:p>
              <a:r>
                <a:rPr lang="en-US" altLang="zh-CN" sz="900"/>
                <a:t>BxNx1x64 -&gt; BxNx1x1024</a:t>
              </a:r>
              <a:endParaRPr lang="en-US" altLang="zh-CN" sz="900"/>
            </a:p>
          </p:txBody>
        </p:sp>
      </p:grpSp>
      <p:pic>
        <p:nvPicPr>
          <p:cNvPr id="14" name="图片 13"/>
          <p:cNvPicPr>
            <a:picLocks noChangeAspect="1"/>
          </p:cNvPicPr>
          <p:nvPr/>
        </p:nvPicPr>
        <p:blipFill>
          <a:blip r:embed="rId3"/>
          <a:stretch>
            <a:fillRect/>
          </a:stretch>
        </p:blipFill>
        <p:spPr>
          <a:xfrm>
            <a:off x="4803140" y="504190"/>
            <a:ext cx="4130675" cy="2016760"/>
          </a:xfrm>
          <a:prstGeom prst="rect">
            <a:avLst/>
          </a:prstGeom>
        </p:spPr>
      </p:pic>
      <p:sp>
        <p:nvSpPr>
          <p:cNvPr id="15" name="文本框 14"/>
          <p:cNvSpPr txBox="1"/>
          <p:nvPr/>
        </p:nvSpPr>
        <p:spPr>
          <a:xfrm>
            <a:off x="6843395" y="424815"/>
            <a:ext cx="2090420" cy="229870"/>
          </a:xfrm>
          <a:prstGeom prst="rect">
            <a:avLst/>
          </a:prstGeom>
          <a:noFill/>
        </p:spPr>
        <p:txBody>
          <a:bodyPr wrap="square" rtlCol="0">
            <a:spAutoFit/>
          </a:bodyPr>
          <a:p>
            <a:r>
              <a:rPr lang="en-US" altLang="zh-CN" sz="900"/>
              <a:t>Bx</a:t>
            </a:r>
            <a:r>
              <a:rPr lang="en-US" altLang="zh-CN" sz="900">
                <a:solidFill>
                  <a:srgbClr val="FF0000"/>
                </a:solidFill>
              </a:rPr>
              <a:t>Nx1</a:t>
            </a:r>
            <a:r>
              <a:rPr lang="en-US" altLang="zh-CN" sz="900"/>
              <a:t>x1024 -&gt; Bx</a:t>
            </a:r>
            <a:r>
              <a:rPr lang="en-US" altLang="zh-CN" sz="900">
                <a:solidFill>
                  <a:srgbClr val="FF0000"/>
                </a:solidFill>
              </a:rPr>
              <a:t>1x1</a:t>
            </a:r>
            <a:r>
              <a:rPr lang="en-US" altLang="zh-CN" sz="900"/>
              <a:t>x1024</a:t>
            </a:r>
            <a:endParaRPr lang="en-US" altLang="zh-CN" sz="900"/>
          </a:p>
        </p:txBody>
      </p:sp>
      <p:sp>
        <p:nvSpPr>
          <p:cNvPr id="16" name="文本框 15"/>
          <p:cNvSpPr txBox="1"/>
          <p:nvPr/>
        </p:nvSpPr>
        <p:spPr>
          <a:xfrm>
            <a:off x="6944360" y="937895"/>
            <a:ext cx="1742440" cy="229870"/>
          </a:xfrm>
          <a:prstGeom prst="rect">
            <a:avLst/>
          </a:prstGeom>
          <a:noFill/>
        </p:spPr>
        <p:txBody>
          <a:bodyPr wrap="square" rtlCol="0">
            <a:spAutoFit/>
          </a:bodyPr>
          <a:p>
            <a:r>
              <a:rPr lang="en-US" altLang="zh-CN" sz="900"/>
              <a:t>Bx1x1x1024 -&gt; Bx1024</a:t>
            </a:r>
            <a:endParaRPr lang="en-US" altLang="zh-CN" sz="900"/>
          </a:p>
        </p:txBody>
      </p:sp>
      <p:sp>
        <p:nvSpPr>
          <p:cNvPr id="2" name="文本框 1"/>
          <p:cNvSpPr txBox="1"/>
          <p:nvPr/>
        </p:nvSpPr>
        <p:spPr>
          <a:xfrm>
            <a:off x="3895090" y="3418840"/>
            <a:ext cx="2432685" cy="229870"/>
          </a:xfrm>
          <a:prstGeom prst="rect">
            <a:avLst/>
          </a:prstGeom>
          <a:noFill/>
        </p:spPr>
        <p:txBody>
          <a:bodyPr wrap="square" rtlCol="0">
            <a:spAutoFit/>
          </a:bodyPr>
          <a:p>
            <a:r>
              <a:rPr lang="en-US" altLang="zh-CN" sz="900"/>
              <a:t>BxNx64 * Bx64x64 -&gt; BxNx64</a:t>
            </a:r>
            <a:endParaRPr lang="en-US" altLang="zh-CN" sz="900"/>
          </a:p>
        </p:txBody>
      </p:sp>
      <p:sp>
        <p:nvSpPr>
          <p:cNvPr id="17" name="文本框 16"/>
          <p:cNvSpPr txBox="1"/>
          <p:nvPr/>
        </p:nvSpPr>
        <p:spPr>
          <a:xfrm>
            <a:off x="3340100" y="1275080"/>
            <a:ext cx="1742440" cy="229870"/>
          </a:xfrm>
          <a:prstGeom prst="rect">
            <a:avLst/>
          </a:prstGeom>
          <a:noFill/>
        </p:spPr>
        <p:txBody>
          <a:bodyPr wrap="square" rtlCol="0">
            <a:spAutoFit/>
          </a:bodyPr>
          <a:p>
            <a:r>
              <a:rPr lang="en-US" altLang="zh-CN" sz="900"/>
              <a:t>BxNx3 * Bx3x3 -&gt; BxNx3</a:t>
            </a:r>
            <a:endParaRPr lang="en-US" altLang="zh-CN" sz="900"/>
          </a:p>
        </p:txBody>
      </p:sp>
      <p:sp>
        <p:nvSpPr>
          <p:cNvPr id="18" name="文本框 8"/>
          <p:cNvSpPr txBox="1"/>
          <p:nvPr/>
        </p:nvSpPr>
        <p:spPr>
          <a:xfrm>
            <a:off x="3425190" y="3586480"/>
            <a:ext cx="1742440" cy="229870"/>
          </a:xfrm>
          <a:prstGeom prst="rect">
            <a:avLst/>
          </a:prstGeom>
          <a:noFill/>
        </p:spPr>
        <p:txBody>
          <a:bodyPr wrap="square" rtlCol="0">
            <a:spAutoFit/>
          </a:bodyPr>
          <a:p>
            <a:r>
              <a:rPr lang="en-US" altLang="zh-CN" sz="900"/>
              <a:t>BxNx64 </a:t>
            </a:r>
            <a:r>
              <a:rPr lang="en-US" altLang="en-US" sz="900"/>
              <a:t>-&gt;</a:t>
            </a:r>
            <a:r>
              <a:rPr lang="en-US" altLang="zh-CN" sz="900"/>
              <a:t> BxNx1x64</a:t>
            </a:r>
            <a:endParaRPr lang="en-US" altLang="en-US" sz="900"/>
          </a:p>
        </p:txBody>
      </p:sp>
      <p:sp>
        <p:nvSpPr>
          <p:cNvPr id="19" name="文本框 16"/>
          <p:cNvSpPr txBox="1"/>
          <p:nvPr/>
        </p:nvSpPr>
        <p:spPr>
          <a:xfrm>
            <a:off x="3745230" y="1720850"/>
            <a:ext cx="1742440" cy="229870"/>
          </a:xfrm>
          <a:prstGeom prst="rect">
            <a:avLst/>
          </a:prstGeom>
          <a:noFill/>
        </p:spPr>
        <p:txBody>
          <a:bodyPr wrap="square" rtlCol="0">
            <a:spAutoFit/>
          </a:bodyPr>
          <a:p>
            <a:r>
              <a:rPr lang="en-US" altLang="zh-CN" sz="900"/>
              <a:t>BxNx3  -&gt; BxNx3</a:t>
            </a:r>
            <a:r>
              <a:rPr lang="en-US" altLang="en-US" sz="900"/>
              <a:t>x1</a:t>
            </a:r>
            <a:endParaRPr lang="en-US" altLang="en-US" sz="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09220" y="60325"/>
            <a:ext cx="6242685" cy="4020185"/>
          </a:xfrm>
          <a:prstGeom prst="rect">
            <a:avLst/>
          </a:prstGeom>
        </p:spPr>
      </p:pic>
      <p:grpSp>
        <p:nvGrpSpPr>
          <p:cNvPr id="11" name="组合 10"/>
          <p:cNvGrpSpPr/>
          <p:nvPr/>
        </p:nvGrpSpPr>
        <p:grpSpPr>
          <a:xfrm>
            <a:off x="413385" y="1115060"/>
            <a:ext cx="5938520" cy="3972560"/>
            <a:chOff x="1555" y="1756"/>
            <a:chExt cx="9352" cy="6256"/>
          </a:xfrm>
        </p:grpSpPr>
        <p:sp>
          <p:nvSpPr>
            <p:cNvPr id="16" name="文本框 15"/>
            <p:cNvSpPr txBox="1"/>
            <p:nvPr/>
          </p:nvSpPr>
          <p:spPr>
            <a:xfrm>
              <a:off x="7288" y="1756"/>
              <a:ext cx="2744" cy="362"/>
            </a:xfrm>
            <a:prstGeom prst="rect">
              <a:avLst/>
            </a:prstGeom>
            <a:noFill/>
          </p:spPr>
          <p:txBody>
            <a:bodyPr wrap="square" rtlCol="0">
              <a:spAutoFit/>
            </a:bodyPr>
            <a:p>
              <a:r>
                <a:rPr lang="en-US" altLang="zh-CN" sz="900"/>
                <a:t>BxNx3 -&gt; BxNx3x1</a:t>
              </a:r>
              <a:endParaRPr lang="en-US" altLang="zh-CN" sz="900"/>
            </a:p>
          </p:txBody>
        </p:sp>
        <p:sp>
          <p:nvSpPr>
            <p:cNvPr id="5" name="文本框 4"/>
            <p:cNvSpPr txBox="1"/>
            <p:nvPr/>
          </p:nvSpPr>
          <p:spPr>
            <a:xfrm>
              <a:off x="7288" y="2317"/>
              <a:ext cx="2744" cy="362"/>
            </a:xfrm>
            <a:prstGeom prst="rect">
              <a:avLst/>
            </a:prstGeom>
            <a:noFill/>
          </p:spPr>
          <p:txBody>
            <a:bodyPr wrap="square" rtlCol="0">
              <a:spAutoFit/>
            </a:bodyPr>
            <a:p>
              <a:r>
                <a:rPr lang="en-US" altLang="zh-CN" sz="900"/>
                <a:t>BxNx3x1 -&gt; BxNx1x64</a:t>
              </a:r>
              <a:endParaRPr lang="en-US" altLang="zh-CN" sz="900"/>
            </a:p>
          </p:txBody>
        </p:sp>
        <p:sp>
          <p:nvSpPr>
            <p:cNvPr id="6" name="文本框 5"/>
            <p:cNvSpPr txBox="1"/>
            <p:nvPr/>
          </p:nvSpPr>
          <p:spPr>
            <a:xfrm>
              <a:off x="7288" y="3454"/>
              <a:ext cx="2744" cy="362"/>
            </a:xfrm>
            <a:prstGeom prst="rect">
              <a:avLst/>
            </a:prstGeom>
            <a:noFill/>
          </p:spPr>
          <p:txBody>
            <a:bodyPr wrap="square" rtlCol="0">
              <a:spAutoFit/>
            </a:bodyPr>
            <a:p>
              <a:r>
                <a:rPr lang="en-US" altLang="zh-CN" sz="900"/>
                <a:t>BxNx1x64 -&gt; BxNx1x128</a:t>
              </a:r>
              <a:endParaRPr lang="en-US" altLang="zh-CN" sz="900"/>
            </a:p>
          </p:txBody>
        </p:sp>
        <p:sp>
          <p:nvSpPr>
            <p:cNvPr id="7" name="文本框 6"/>
            <p:cNvSpPr txBox="1"/>
            <p:nvPr/>
          </p:nvSpPr>
          <p:spPr>
            <a:xfrm>
              <a:off x="7288" y="4690"/>
              <a:ext cx="3282" cy="362"/>
            </a:xfrm>
            <a:prstGeom prst="rect">
              <a:avLst/>
            </a:prstGeom>
            <a:noFill/>
          </p:spPr>
          <p:txBody>
            <a:bodyPr wrap="square" rtlCol="0">
              <a:spAutoFit/>
            </a:bodyPr>
            <a:p>
              <a:r>
                <a:rPr lang="en-US" altLang="zh-CN" sz="900"/>
                <a:t>BxNx1x128 -&gt; BxNx1x1024</a:t>
              </a:r>
              <a:endParaRPr lang="en-US" altLang="zh-CN" sz="900"/>
            </a:p>
          </p:txBody>
        </p:sp>
        <p:pic>
          <p:nvPicPr>
            <p:cNvPr id="8" name="图片 7"/>
            <p:cNvPicPr>
              <a:picLocks noChangeAspect="1"/>
            </p:cNvPicPr>
            <p:nvPr/>
          </p:nvPicPr>
          <p:blipFill>
            <a:blip r:embed="rId2"/>
            <a:stretch>
              <a:fillRect/>
            </a:stretch>
          </p:blipFill>
          <p:spPr>
            <a:xfrm>
              <a:off x="1555" y="6426"/>
              <a:ext cx="9352" cy="1586"/>
            </a:xfrm>
            <a:prstGeom prst="rect">
              <a:avLst/>
            </a:prstGeom>
          </p:spPr>
        </p:pic>
        <p:sp>
          <p:nvSpPr>
            <p:cNvPr id="9" name="文本框 8"/>
            <p:cNvSpPr txBox="1"/>
            <p:nvPr/>
          </p:nvSpPr>
          <p:spPr>
            <a:xfrm>
              <a:off x="7439" y="5892"/>
              <a:ext cx="3467" cy="362"/>
            </a:xfrm>
            <a:prstGeom prst="rect">
              <a:avLst/>
            </a:prstGeom>
            <a:noFill/>
          </p:spPr>
          <p:txBody>
            <a:bodyPr wrap="square" rtlCol="0">
              <a:spAutoFit/>
            </a:bodyPr>
            <a:p>
              <a:r>
                <a:rPr lang="en-US" altLang="zh-CN" sz="900"/>
                <a:t>BxNx1x1024 -&gt; Bx1x1x1024</a:t>
              </a:r>
              <a:endParaRPr lang="en-US" altLang="zh-CN" sz="900"/>
            </a:p>
          </p:txBody>
        </p:sp>
        <p:sp>
          <p:nvSpPr>
            <p:cNvPr id="10" name="文本框 9"/>
            <p:cNvSpPr txBox="1"/>
            <p:nvPr/>
          </p:nvSpPr>
          <p:spPr>
            <a:xfrm>
              <a:off x="7031" y="6426"/>
              <a:ext cx="2744" cy="362"/>
            </a:xfrm>
            <a:prstGeom prst="rect">
              <a:avLst/>
            </a:prstGeom>
            <a:noFill/>
          </p:spPr>
          <p:txBody>
            <a:bodyPr wrap="square" rtlCol="0">
              <a:spAutoFit/>
            </a:bodyPr>
            <a:p>
              <a:r>
                <a:rPr lang="en-US" altLang="zh-CN" sz="900"/>
                <a:t>Bx1x1x1024 -&gt; Bx1024</a:t>
              </a:r>
              <a:endParaRPr lang="en-US" altLang="zh-CN" sz="900"/>
            </a:p>
          </p:txBody>
        </p:sp>
      </p:grpSp>
      <p:sp>
        <p:nvSpPr>
          <p:cNvPr id="12" name="文本框 11"/>
          <p:cNvSpPr txBox="1"/>
          <p:nvPr/>
        </p:nvSpPr>
        <p:spPr>
          <a:xfrm>
            <a:off x="5438775" y="4739005"/>
            <a:ext cx="1742440" cy="229870"/>
          </a:xfrm>
          <a:prstGeom prst="rect">
            <a:avLst/>
          </a:prstGeom>
          <a:noFill/>
        </p:spPr>
        <p:txBody>
          <a:bodyPr wrap="square" rtlCol="0">
            <a:spAutoFit/>
          </a:bodyPr>
          <a:p>
            <a:r>
              <a:rPr lang="en-US" altLang="zh-CN" sz="900"/>
              <a:t>Bx512 -&gt; Bx256</a:t>
            </a:r>
            <a:endParaRPr lang="en-US" altLang="zh-CN" sz="900"/>
          </a:p>
        </p:txBody>
      </p:sp>
      <p:pic>
        <p:nvPicPr>
          <p:cNvPr id="13" name="图片 12"/>
          <p:cNvPicPr>
            <a:picLocks noChangeAspect="1"/>
          </p:cNvPicPr>
          <p:nvPr/>
        </p:nvPicPr>
        <p:blipFill>
          <a:blip r:embed="rId3"/>
          <a:stretch>
            <a:fillRect/>
          </a:stretch>
        </p:blipFill>
        <p:spPr>
          <a:xfrm>
            <a:off x="5438775" y="299720"/>
            <a:ext cx="3474085" cy="1893570"/>
          </a:xfrm>
          <a:prstGeom prst="rect">
            <a:avLst/>
          </a:prstGeom>
        </p:spPr>
      </p:pic>
      <p:sp>
        <p:nvSpPr>
          <p:cNvPr id="14" name="文本框 13"/>
          <p:cNvSpPr txBox="1"/>
          <p:nvPr/>
        </p:nvSpPr>
        <p:spPr>
          <a:xfrm>
            <a:off x="7816215" y="1471295"/>
            <a:ext cx="1158875" cy="229870"/>
          </a:xfrm>
          <a:prstGeom prst="rect">
            <a:avLst/>
          </a:prstGeom>
          <a:noFill/>
        </p:spPr>
        <p:txBody>
          <a:bodyPr wrap="square" rtlCol="0">
            <a:spAutoFit/>
          </a:bodyPr>
          <a:p>
            <a:r>
              <a:rPr lang="en-US" altLang="zh-CN" sz="900"/>
              <a:t>Bx256 -&gt; Bx3K</a:t>
            </a:r>
            <a:endParaRPr lang="en-US" altLang="zh-CN" sz="900"/>
          </a:p>
        </p:txBody>
      </p:sp>
      <p:sp>
        <p:nvSpPr>
          <p:cNvPr id="15" name="文本框 14"/>
          <p:cNvSpPr txBox="1"/>
          <p:nvPr/>
        </p:nvSpPr>
        <p:spPr>
          <a:xfrm>
            <a:off x="7753985" y="1963420"/>
            <a:ext cx="1158875" cy="229870"/>
          </a:xfrm>
          <a:prstGeom prst="rect">
            <a:avLst/>
          </a:prstGeom>
          <a:noFill/>
        </p:spPr>
        <p:txBody>
          <a:bodyPr wrap="square" rtlCol="0">
            <a:spAutoFit/>
          </a:bodyPr>
          <a:p>
            <a:r>
              <a:rPr lang="en-US" altLang="zh-CN" sz="900"/>
              <a:t>Bx3K-&gt; Bx3xK</a:t>
            </a:r>
            <a:endParaRPr lang="en-US" altLang="zh-CN" sz="900"/>
          </a:p>
        </p:txBody>
      </p:sp>
      <p:sp>
        <p:nvSpPr>
          <p:cNvPr id="2" name="文本框 11"/>
          <p:cNvSpPr txBox="1"/>
          <p:nvPr/>
        </p:nvSpPr>
        <p:spPr>
          <a:xfrm>
            <a:off x="5438775" y="4415155"/>
            <a:ext cx="1742440" cy="229870"/>
          </a:xfrm>
          <a:prstGeom prst="rect">
            <a:avLst/>
          </a:prstGeom>
          <a:noFill/>
        </p:spPr>
        <p:txBody>
          <a:bodyPr wrap="square" rtlCol="0">
            <a:spAutoFit/>
          </a:bodyPr>
          <a:p>
            <a:r>
              <a:rPr lang="en-US" altLang="zh-CN" sz="900"/>
              <a:t>Bx</a:t>
            </a:r>
            <a:r>
              <a:rPr lang="en-US" altLang="en-US" sz="900"/>
              <a:t>1024</a:t>
            </a:r>
            <a:r>
              <a:rPr lang="en-US" altLang="zh-CN" sz="900"/>
              <a:t> -&gt; Bx5</a:t>
            </a:r>
            <a:r>
              <a:rPr lang="en-US" altLang="en-US" sz="900"/>
              <a:t>12</a:t>
            </a:r>
            <a:endParaRPr lang="en-US" altLang="zh-CN" sz="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PointNet</a:t>
            </a:r>
            <a:r>
              <a:rPr lang="en-US" altLang="zh-CN">
                <a:sym typeface="+mn-ea"/>
              </a:rPr>
              <a:t>++</a:t>
            </a:r>
            <a:r>
              <a:rPr lang="zh-CN" altLang="en-US" sz="1000">
                <a:sym typeface="+mn-ea"/>
              </a:rPr>
              <a:t>（NIPS2017）</a:t>
            </a:r>
            <a:endParaRPr lang="zh-CN" altLang="en-US" sz="1000"/>
          </a:p>
        </p:txBody>
      </p:sp>
      <p:sp>
        <p:nvSpPr>
          <p:cNvPr id="3" name="内容占位符 2"/>
          <p:cNvSpPr>
            <a:spLocks noGrp="1"/>
          </p:cNvSpPr>
          <p:nvPr>
            <p:ph idx="1"/>
          </p:nvPr>
        </p:nvSpPr>
        <p:spPr>
          <a:xfrm>
            <a:off x="457200" y="1063625"/>
            <a:ext cx="8555990" cy="3531235"/>
          </a:xfrm>
        </p:spPr>
        <p:txBody>
          <a:bodyPr/>
          <a:p>
            <a:r>
              <a:rPr lang="en-US" altLang="zh-CN" sz="1400"/>
              <a:t>PointNet</a:t>
            </a:r>
            <a:r>
              <a:rPr lang="zh-CN" altLang="en-US" sz="1400">
                <a:ea typeface="宋体" panose="02010600030101010101" pitchFamily="2" charset="-122"/>
              </a:rPr>
              <a:t>：</a:t>
            </a:r>
            <a:r>
              <a:rPr lang="zh-CN" altLang="en-US" sz="1400"/>
              <a:t>单个点云特征 </a:t>
            </a:r>
            <a:r>
              <a:rPr lang="en-US" altLang="zh-CN" sz="1400"/>
              <a:t>-&gt; </a:t>
            </a:r>
            <a:r>
              <a:rPr lang="zh-CN" altLang="en-US" sz="1400"/>
              <a:t>全局特征  中间缺少局部信息（相当于用很大的卷积核</a:t>
            </a:r>
            <a:r>
              <a:rPr lang="en-US" altLang="zh-CN" sz="1400"/>
              <a:t>/pooling</a:t>
            </a:r>
            <a:r>
              <a:rPr lang="zh-CN" altLang="en-US" sz="1400"/>
              <a:t>只做了一层卷积</a:t>
            </a:r>
            <a:r>
              <a:rPr lang="en-US" altLang="zh-CN" sz="1400"/>
              <a:t>/pooling  </a:t>
            </a:r>
            <a:r>
              <a:rPr lang="zh-CN" altLang="en-US" sz="1400"/>
              <a:t>感受野一下就变最大） 单个</a:t>
            </a:r>
            <a:r>
              <a:rPr lang="en-US" altLang="zh-CN" sz="1400"/>
              <a:t>PointNet</a:t>
            </a:r>
            <a:r>
              <a:rPr lang="zh-CN" altLang="en-US" sz="1400"/>
              <a:t>操作可以看做一种特殊的卷积操作</a:t>
            </a:r>
            <a:r>
              <a:rPr lang="en-US" altLang="zh-CN" sz="800"/>
              <a:t>(</a:t>
            </a:r>
            <a:r>
              <a:rPr lang="zh-CN" altLang="en-US" sz="800"/>
              <a:t>单像素抽特征</a:t>
            </a:r>
            <a:r>
              <a:rPr lang="en-US" altLang="zh-CN" sz="800"/>
              <a:t>+global max pooling </a:t>
            </a:r>
            <a:r>
              <a:rPr lang="zh-CN" altLang="en-US" sz="800"/>
              <a:t>或许应该放弃对单像素抽特征 没有利用领域信息根本没意义 除非单个像素包含了领域信息例如减去中心点 直接用进行卷积（需要卷积具有对称性</a:t>
            </a:r>
            <a:r>
              <a:rPr lang="en-US" altLang="zh-CN" sz="800"/>
              <a:t>:</a:t>
            </a:r>
            <a:r>
              <a:rPr lang="zh-CN" altLang="en-US" sz="800"/>
              <a:t>例如 卷积核内的所有权值相等</a:t>
            </a:r>
            <a:r>
              <a:rPr lang="en-US" altLang="zh-CN" sz="800"/>
              <a:t>?)</a:t>
            </a:r>
            <a:endParaRPr lang="zh-CN" altLang="en-US" sz="800"/>
          </a:p>
          <a:p>
            <a:endParaRPr lang="zh-CN" altLang="en-US" sz="1400"/>
          </a:p>
          <a:p>
            <a:r>
              <a:rPr lang="en-US" altLang="zh-CN" sz="1400"/>
              <a:t>PointNet++</a:t>
            </a:r>
            <a:r>
              <a:rPr lang="zh-CN" altLang="en-US" sz="1400">
                <a:ea typeface="宋体" panose="02010600030101010101" pitchFamily="2" charset="-122"/>
              </a:rPr>
              <a:t>：</a:t>
            </a:r>
            <a:r>
              <a:rPr lang="zh-CN" altLang="en-US" sz="1400"/>
              <a:t>单个点云特征</a:t>
            </a:r>
            <a:r>
              <a:rPr lang="en-US" altLang="zh-CN" sz="1400"/>
              <a:t> -&gt; </a:t>
            </a:r>
            <a:r>
              <a:rPr lang="zh-CN" altLang="en-US" sz="1400"/>
              <a:t>局部点云特征 </a:t>
            </a:r>
            <a:r>
              <a:rPr lang="en-US" altLang="zh-CN" sz="1400"/>
              <a:t>-&gt; </a:t>
            </a:r>
            <a:r>
              <a:rPr lang="zh-CN" altLang="en-US" sz="1400"/>
              <a:t>更大局部点云特征</a:t>
            </a:r>
            <a:r>
              <a:rPr lang="en-US" altLang="zh-CN" sz="1400"/>
              <a:t>-&gt; ... -&gt;</a:t>
            </a:r>
            <a:r>
              <a:rPr lang="zh-CN" altLang="en-US" sz="1400"/>
              <a:t>全局信息  </a:t>
            </a:r>
            <a:r>
              <a:rPr lang="zh-CN" altLang="en-US" sz="1400">
                <a:solidFill>
                  <a:schemeClr val="accent2"/>
                </a:solidFill>
                <a:sym typeface="+mn-ea"/>
              </a:rPr>
              <a:t>PointNet的分层版本</a:t>
            </a:r>
            <a:r>
              <a:rPr lang="en-US" altLang="zh-CN" sz="1400">
                <a:sym typeface="+mn-ea"/>
              </a:rPr>
              <a:t>(</a:t>
            </a:r>
            <a:r>
              <a:rPr lang="zh-CN" altLang="en-US" sz="1400">
                <a:sym typeface="+mn-ea"/>
              </a:rPr>
              <a:t>相当于多次卷积 感受野逐渐变大</a:t>
            </a:r>
            <a:r>
              <a:rPr lang="en-US" altLang="zh-CN" sz="1400">
                <a:sym typeface="+mn-ea"/>
              </a:rPr>
              <a:t>)</a:t>
            </a:r>
            <a:endParaRPr lang="zh-CN" altLang="en-US" sz="1400"/>
          </a:p>
          <a:p>
            <a:r>
              <a:rPr lang="zh-CN" altLang="en-US" sz="1400"/>
              <a:t>ModelNet40上的准确率达到由</a:t>
            </a:r>
            <a:r>
              <a:rPr lang="en-US" altLang="zh-CN" sz="1400"/>
              <a:t>89.2%(PointNet)</a:t>
            </a:r>
            <a:r>
              <a:rPr lang="zh-CN" altLang="en-US" sz="1400"/>
              <a:t>提高到了90.7％</a:t>
            </a:r>
            <a:r>
              <a:rPr lang="en-US" altLang="zh-CN" sz="1400"/>
              <a:t>(PointNet++)</a:t>
            </a:r>
            <a:r>
              <a:rPr lang="zh-CN" altLang="en-US" sz="1400"/>
              <a:t> </a:t>
            </a:r>
            <a:endParaRPr lang="zh-CN" altLang="en-US" sz="1400"/>
          </a:p>
          <a:p>
            <a:pPr marL="0" indent="0">
              <a:buNone/>
            </a:pPr>
            <a:endParaRPr lang="zh-CN" altLang="en-US" sz="1600"/>
          </a:p>
        </p:txBody>
      </p:sp>
      <p:pic>
        <p:nvPicPr>
          <p:cNvPr id="4" name="图片 3"/>
          <p:cNvPicPr>
            <a:picLocks noChangeAspect="1"/>
          </p:cNvPicPr>
          <p:nvPr/>
        </p:nvPicPr>
        <p:blipFill>
          <a:blip r:embed="rId1"/>
          <a:stretch>
            <a:fillRect/>
          </a:stretch>
        </p:blipFill>
        <p:spPr>
          <a:xfrm>
            <a:off x="6358255" y="3465830"/>
            <a:ext cx="2654935" cy="1191895"/>
          </a:xfrm>
          <a:prstGeom prst="rect">
            <a:avLst/>
          </a:prstGeom>
        </p:spPr>
      </p:pic>
      <p:grpSp>
        <p:nvGrpSpPr>
          <p:cNvPr id="9" name="组合 8"/>
          <p:cNvGrpSpPr/>
          <p:nvPr/>
        </p:nvGrpSpPr>
        <p:grpSpPr>
          <a:xfrm>
            <a:off x="2132330" y="1615440"/>
            <a:ext cx="3958613" cy="328295"/>
            <a:chOff x="3342" y="2474"/>
            <a:chExt cx="6016" cy="517"/>
          </a:xfrm>
        </p:grpSpPr>
        <p:sp>
          <p:nvSpPr>
            <p:cNvPr id="5" name="右大括号 4"/>
            <p:cNvSpPr/>
            <p:nvPr/>
          </p:nvSpPr>
          <p:spPr>
            <a:xfrm rot="16200000">
              <a:off x="4866" y="1311"/>
              <a:ext cx="156" cy="320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p>
              <a:pPr algn="ctr"/>
              <a:endParaRPr lang="zh-CN" altLang="en-US"/>
            </a:p>
          </p:txBody>
        </p:sp>
        <p:sp>
          <p:nvSpPr>
            <p:cNvPr id="6" name="右大括号 5"/>
            <p:cNvSpPr/>
            <p:nvPr/>
          </p:nvSpPr>
          <p:spPr>
            <a:xfrm rot="16200000">
              <a:off x="7678" y="1311"/>
              <a:ext cx="155" cy="3204"/>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7" name="文本框 6"/>
            <p:cNvSpPr txBox="1"/>
            <p:nvPr/>
          </p:nvSpPr>
          <p:spPr>
            <a:xfrm>
              <a:off x="4428" y="2474"/>
              <a:ext cx="1032" cy="362"/>
            </a:xfrm>
            <a:prstGeom prst="rect">
              <a:avLst/>
            </a:prstGeom>
            <a:noFill/>
          </p:spPr>
          <p:txBody>
            <a:bodyPr wrap="square" rtlCol="0">
              <a:spAutoFit/>
            </a:bodyPr>
            <a:p>
              <a:r>
                <a:rPr lang="en-US" altLang="zh-CN" sz="900"/>
                <a:t>Pointnet</a:t>
              </a:r>
              <a:endParaRPr lang="en-US" altLang="zh-CN" sz="900"/>
            </a:p>
          </p:txBody>
        </p:sp>
        <p:sp>
          <p:nvSpPr>
            <p:cNvPr id="8" name="文本框 7"/>
            <p:cNvSpPr txBox="1"/>
            <p:nvPr/>
          </p:nvSpPr>
          <p:spPr>
            <a:xfrm>
              <a:off x="7240" y="2474"/>
              <a:ext cx="1032" cy="362"/>
            </a:xfrm>
            <a:prstGeom prst="rect">
              <a:avLst/>
            </a:prstGeom>
            <a:noFill/>
          </p:spPr>
          <p:txBody>
            <a:bodyPr wrap="square" rtlCol="0">
              <a:spAutoFit/>
            </a:bodyPr>
            <a:p>
              <a:r>
                <a:rPr lang="en-US" altLang="zh-CN" sz="900"/>
                <a:t>Pointnet</a:t>
              </a:r>
              <a:endParaRPr lang="en-US" altLang="zh-CN" sz="900"/>
            </a:p>
          </p:txBody>
        </p:sp>
      </p:grpSp>
      <p:pic>
        <p:nvPicPr>
          <p:cNvPr id="10" name="图片 9"/>
          <p:cNvPicPr>
            <a:picLocks noChangeAspect="1"/>
          </p:cNvPicPr>
          <p:nvPr/>
        </p:nvPicPr>
        <p:blipFill>
          <a:blip r:embed="rId2"/>
          <a:stretch>
            <a:fillRect/>
          </a:stretch>
        </p:blipFill>
        <p:spPr>
          <a:xfrm>
            <a:off x="394335" y="2711450"/>
            <a:ext cx="5798185" cy="24066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290195" y="136525"/>
            <a:ext cx="6426200" cy="4489450"/>
          </a:xfrm>
        </p:spPr>
        <p:txBody>
          <a:bodyPr/>
          <a:p>
            <a:r>
              <a:rPr lang="zh-CN" altLang="en-US" sz="1200">
                <a:sym typeface="+mn-ea"/>
              </a:rPr>
              <a:t>set abstraction：</a:t>
            </a:r>
            <a:endParaRPr lang="zh-CN" altLang="en-US" sz="1200">
              <a:sym typeface="+mn-ea"/>
            </a:endParaRPr>
          </a:p>
          <a:p>
            <a:pPr lvl="1"/>
            <a:r>
              <a:rPr lang="zh-CN" altLang="en-US" sz="1050">
                <a:sym typeface="+mn-ea"/>
              </a:rPr>
              <a:t>采样：选取一些比较重要的点作为每一个局部区域的中心点</a:t>
            </a:r>
            <a:endParaRPr lang="zh-CN" altLang="en-US" sz="1050">
              <a:sym typeface="+mn-ea"/>
            </a:endParaRPr>
          </a:p>
          <a:p>
            <a:pPr lvl="1"/>
            <a:r>
              <a:rPr lang="zh-CN" altLang="en-US" sz="1200">
                <a:sym typeface="+mn-ea"/>
              </a:rPr>
              <a:t>分组：在这些中心点的周围选取k个近邻点（欧式距离给定半径内）</a:t>
            </a:r>
            <a:endParaRPr lang="zh-CN" altLang="en-US" sz="1200">
              <a:sym typeface="+mn-ea"/>
            </a:endParaRPr>
          </a:p>
          <a:p>
            <a:pPr lvl="1"/>
            <a:r>
              <a:rPr lang="en-US" altLang="zh-CN" sz="1200">
                <a:sym typeface="+mn-ea"/>
              </a:rPr>
              <a:t>PointNet: </a:t>
            </a:r>
            <a:r>
              <a:rPr lang="zh-CN" altLang="en-US" sz="1200">
                <a:sym typeface="+mn-ea"/>
              </a:rPr>
              <a:t>使用PointNet提取局部特征</a:t>
            </a:r>
            <a:r>
              <a:rPr lang="en-US" altLang="zh-CN" sz="1200">
                <a:sym typeface="+mn-ea"/>
              </a:rPr>
              <a:t>(</a:t>
            </a:r>
            <a:r>
              <a:rPr lang="zh-CN" altLang="en-US" sz="1200">
                <a:sym typeface="+mn-ea"/>
              </a:rPr>
              <a:t>一次</a:t>
            </a:r>
            <a:r>
              <a:rPr lang="en-US" altLang="zh-CN" sz="1200">
                <a:sym typeface="+mn-ea"/>
              </a:rPr>
              <a:t>PointNet</a:t>
            </a:r>
            <a:r>
              <a:rPr lang="zh-CN" altLang="en-US" sz="1200">
                <a:sym typeface="+mn-ea"/>
              </a:rPr>
              <a:t>相当于一次卷积，故而称作</a:t>
            </a:r>
            <a:r>
              <a:rPr lang="en-US" altLang="zh-CN" sz="1200">
                <a:sym typeface="+mn-ea"/>
              </a:rPr>
              <a:t>PointNet</a:t>
            </a:r>
            <a:r>
              <a:rPr lang="zh-CN" altLang="en-US" sz="1200">
                <a:sym typeface="+mn-ea"/>
              </a:rPr>
              <a:t>卷积</a:t>
            </a:r>
            <a:r>
              <a:rPr lang="en-US" altLang="zh-CN" sz="1200">
                <a:sym typeface="+mn-ea"/>
              </a:rPr>
              <a:t>), </a:t>
            </a:r>
            <a:r>
              <a:rPr lang="zh-CN" altLang="en-US" sz="1200">
                <a:sym typeface="+mn-ea"/>
              </a:rPr>
              <a:t>点云子集的特征</a:t>
            </a:r>
            <a:endParaRPr lang="zh-CN" altLang="en-US" sz="1200">
              <a:sym typeface="+mn-ea"/>
            </a:endParaRPr>
          </a:p>
          <a:p>
            <a:pPr lvl="1"/>
            <a:r>
              <a:rPr lang="zh-CN" altLang="en-US" sz="1200">
                <a:sym typeface="+mn-ea"/>
              </a:rPr>
              <a:t>结果输出到下一个</a:t>
            </a:r>
            <a:r>
              <a:rPr lang="en-US" altLang="zh-CN" sz="1200">
                <a:sym typeface="+mn-ea"/>
              </a:rPr>
              <a:t>set </a:t>
            </a:r>
            <a:r>
              <a:rPr lang="zh-CN" altLang="en-US" sz="1200">
                <a:sym typeface="+mn-ea"/>
              </a:rPr>
              <a:t>abstraction重复这个过程</a:t>
            </a:r>
            <a:endParaRPr lang="zh-CN" altLang="en-US" sz="1200">
              <a:sym typeface="+mn-ea"/>
            </a:endParaRPr>
          </a:p>
          <a:p>
            <a:pPr lvl="1"/>
            <a:endParaRPr lang="zh-CN" altLang="en-US" sz="1200">
              <a:sym typeface="+mn-ea"/>
            </a:endParaRPr>
          </a:p>
          <a:p>
            <a:pPr lvl="0"/>
            <a:r>
              <a:rPr lang="zh-CN" altLang="en-US" sz="1370">
                <a:sym typeface="+mn-ea"/>
              </a:rPr>
              <a:t>解决点云密度不均匀问题： 激光扫描时会出现采样密度不均的问题，所以通过固定范围选取的固定个数的近邻点是不合适的 </a:t>
            </a:r>
            <a:r>
              <a:rPr lang="en-US" altLang="zh-CN" sz="1370">
                <a:sym typeface="+mn-ea"/>
              </a:rPr>
              <a:t>P</a:t>
            </a:r>
            <a:r>
              <a:rPr lang="zh-CN" altLang="en-US" sz="1370">
                <a:sym typeface="+mn-ea"/>
              </a:rPr>
              <a:t>oint</a:t>
            </a:r>
            <a:r>
              <a:rPr lang="en-US" altLang="zh-CN" sz="1370">
                <a:sym typeface="+mn-ea"/>
              </a:rPr>
              <a:t>N</a:t>
            </a:r>
            <a:r>
              <a:rPr lang="zh-CN" altLang="en-US" sz="1370">
                <a:sym typeface="+mn-ea"/>
              </a:rPr>
              <a:t>et++提出了两个解决方案</a:t>
            </a:r>
            <a:endParaRPr lang="zh-CN" altLang="en-US" sz="1370">
              <a:sym typeface="+mn-ea"/>
            </a:endParaRPr>
          </a:p>
          <a:p>
            <a:pPr lvl="1"/>
            <a:r>
              <a:rPr lang="zh-CN" altLang="en-US" sz="1400">
                <a:sym typeface="+mn-ea"/>
              </a:rPr>
              <a:t>多尺度分组：在每一个分组层都通过多个尺度来确定每一个中心点的邻域范围，并经过</a:t>
            </a:r>
            <a:r>
              <a:rPr lang="en-US" altLang="zh-CN" sz="1400">
                <a:sym typeface="+mn-ea"/>
              </a:rPr>
              <a:t>P</a:t>
            </a:r>
            <a:r>
              <a:rPr lang="zh-CN" altLang="en-US" sz="1400">
                <a:sym typeface="+mn-ea"/>
              </a:rPr>
              <a:t>oint</a:t>
            </a:r>
            <a:r>
              <a:rPr lang="en-US" altLang="zh-CN" sz="1400">
                <a:sym typeface="+mn-ea"/>
              </a:rPr>
              <a:t>N</a:t>
            </a:r>
            <a:r>
              <a:rPr lang="zh-CN" altLang="en-US" sz="1400">
                <a:sym typeface="+mn-ea"/>
              </a:rPr>
              <a:t>et提取特征后将多个特征拼接起来，得到一个多尺度融合的新特征 </a:t>
            </a:r>
            <a:endParaRPr lang="zh-CN" altLang="en-US" sz="1400">
              <a:sym typeface="+mn-ea"/>
            </a:endParaRPr>
          </a:p>
          <a:p>
            <a:pPr lvl="1"/>
            <a:r>
              <a:rPr lang="zh-CN" altLang="en-US" sz="1400">
                <a:sym typeface="+mn-ea"/>
              </a:rPr>
              <a:t>多分辨率分组：多尺度融合的做法，对于每一个中心点都需要多个patch的选取与提特征，计算开销很大，多分辨率分组法是考虑多种分辨率的融合。左边特征向量是通过一个set abstraction得到的</a:t>
            </a:r>
            <a:r>
              <a:rPr lang="en-US" altLang="zh-CN" sz="1400">
                <a:sym typeface="+mn-ea"/>
              </a:rPr>
              <a:t>(</a:t>
            </a:r>
            <a:r>
              <a:rPr lang="zh-CN" altLang="en-US" sz="1400">
                <a:sym typeface="+mn-ea"/>
              </a:rPr>
              <a:t>多次</a:t>
            </a:r>
            <a:r>
              <a:rPr lang="en-US" altLang="zh-CN" sz="1400">
                <a:sym typeface="+mn-ea"/>
              </a:rPr>
              <a:t>PointNet</a:t>
            </a:r>
            <a:r>
              <a:rPr lang="zh-CN" altLang="en-US" sz="1400">
                <a:sym typeface="+mn-ea"/>
              </a:rPr>
              <a:t>卷积</a:t>
            </a:r>
            <a:r>
              <a:rPr lang="en-US" altLang="zh-CN" sz="1400">
                <a:sym typeface="+mn-ea"/>
              </a:rPr>
              <a:t>)</a:t>
            </a:r>
            <a:r>
              <a:rPr lang="zh-CN" altLang="en-US" sz="1400">
                <a:sym typeface="+mn-ea"/>
              </a:rPr>
              <a:t>，右边特征向量是直接对当前patch中所有点进行</a:t>
            </a:r>
            <a:r>
              <a:rPr lang="en-US" altLang="zh-CN" sz="1400">
                <a:sym typeface="+mn-ea"/>
              </a:rPr>
              <a:t>P</a:t>
            </a:r>
            <a:r>
              <a:rPr lang="zh-CN" altLang="en-US" sz="1400">
                <a:sym typeface="+mn-ea"/>
              </a:rPr>
              <a:t>ointnet卷积得到。并且当点云密度不均时可以通过判断当前patch的密度对左右两个特征向量给予不同权重。例如，当patch中密度很小，左边向量得到的信息就没有对所有patch中点提取的特征可信度更高，于是将右特征向量的权重提高。以此达到减少计算量的同时解决密度问题</a:t>
            </a:r>
            <a:endParaRPr lang="zh-CN" altLang="en-US" sz="1200"/>
          </a:p>
          <a:p>
            <a:pPr lvl="0"/>
            <a:r>
              <a:rPr lang="zh-CN" altLang="en-US" sz="1200">
                <a:sym typeface="+mn-ea"/>
              </a:rPr>
              <a:t>代码：https://github.com/charlesq34/pointnet2</a:t>
            </a:r>
            <a:endParaRPr lang="zh-CN" altLang="en-US" sz="1200"/>
          </a:p>
        </p:txBody>
      </p:sp>
      <p:pic>
        <p:nvPicPr>
          <p:cNvPr id="4" name="图片 3"/>
          <p:cNvPicPr>
            <a:picLocks noChangeAspect="1"/>
          </p:cNvPicPr>
          <p:nvPr/>
        </p:nvPicPr>
        <p:blipFill>
          <a:blip r:embed="rId1"/>
          <a:stretch>
            <a:fillRect/>
          </a:stretch>
        </p:blipFill>
        <p:spPr>
          <a:xfrm>
            <a:off x="6527165" y="3147060"/>
            <a:ext cx="2494915" cy="1664970"/>
          </a:xfrm>
          <a:prstGeom prst="rect">
            <a:avLst/>
          </a:prstGeom>
        </p:spPr>
      </p:pic>
      <p:pic>
        <p:nvPicPr>
          <p:cNvPr id="6" name="图片 5"/>
          <p:cNvPicPr>
            <a:picLocks noChangeAspect="1"/>
          </p:cNvPicPr>
          <p:nvPr/>
        </p:nvPicPr>
        <p:blipFill>
          <a:blip r:embed="rId2"/>
          <a:stretch>
            <a:fillRect/>
          </a:stretch>
        </p:blipFill>
        <p:spPr>
          <a:xfrm>
            <a:off x="6907530" y="136525"/>
            <a:ext cx="2114550" cy="23145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PointCNN</a:t>
            </a:r>
            <a:endParaRPr lang="zh-CN" altLang="en-US"/>
          </a:p>
        </p:txBody>
      </p:sp>
      <p:sp>
        <p:nvSpPr>
          <p:cNvPr id="3" name="内容占位符 2"/>
          <p:cNvSpPr>
            <a:spLocks noGrp="1"/>
          </p:cNvSpPr>
          <p:nvPr>
            <p:ph idx="1"/>
          </p:nvPr>
        </p:nvSpPr>
        <p:spPr/>
        <p:txBody>
          <a:bodyPr/>
          <a:p>
            <a:r>
              <a:rPr lang="en-US" altLang="zh-CN" sz="1600"/>
              <a:t>PointNet</a:t>
            </a:r>
            <a:r>
              <a:rPr lang="zh-CN" altLang="en-US" sz="1600">
                <a:ea typeface="宋体" panose="02010600030101010101" pitchFamily="2" charset="-122"/>
              </a:rPr>
              <a:t>：点云分别提取特征</a:t>
            </a:r>
            <a:r>
              <a:rPr lang="en-US" altLang="zh-CN" sz="1600">
                <a:ea typeface="宋体" panose="02010600030101010101" pitchFamily="2" charset="-122"/>
              </a:rPr>
              <a:t>(</a:t>
            </a:r>
            <a:r>
              <a:rPr lang="zh-CN" altLang="en-US" sz="1600">
                <a:ea typeface="宋体" panose="02010600030101010101" pitchFamily="2" charset="-122"/>
              </a:rPr>
              <a:t>顺序无关</a:t>
            </a:r>
            <a:r>
              <a:rPr lang="en-US" altLang="zh-CN" sz="1600">
                <a:ea typeface="宋体" panose="02010600030101010101" pitchFamily="2" charset="-122"/>
              </a:rPr>
              <a:t>) -&gt; </a:t>
            </a:r>
            <a:r>
              <a:rPr lang="zh-CN" altLang="en-US" sz="1600">
                <a:ea typeface="宋体" panose="02010600030101010101" pitchFamily="2" charset="-122"/>
              </a:rPr>
              <a:t>对称函数解决顺序问题</a:t>
            </a:r>
            <a:r>
              <a:rPr lang="en-US" altLang="zh-CN" sz="1600">
                <a:ea typeface="宋体" panose="02010600030101010101" pitchFamily="2" charset="-122"/>
              </a:rPr>
              <a:t>(maxpooling)   “</a:t>
            </a:r>
            <a:r>
              <a:rPr lang="zh-CN" altLang="en-US" sz="1600">
                <a:ea typeface="宋体" panose="02010600030101010101" pitchFamily="2" charset="-122"/>
              </a:rPr>
              <a:t>处处小心顺序问题</a:t>
            </a:r>
            <a:r>
              <a:rPr lang="en-US" altLang="zh-CN" sz="1600">
                <a:ea typeface="宋体" panose="02010600030101010101" pitchFamily="2" charset="-122"/>
              </a:rPr>
              <a:t>”</a:t>
            </a:r>
            <a:endParaRPr lang="zh-CN" altLang="en-US" sz="1600"/>
          </a:p>
          <a:p>
            <a:r>
              <a:rPr lang="en-US" altLang="zh-CN" sz="1600"/>
              <a:t>PointCNN</a:t>
            </a:r>
            <a:r>
              <a:rPr lang="zh-CN" altLang="en-US" sz="1600">
                <a:ea typeface="宋体" panose="02010600030101010101" pitchFamily="2" charset="-122"/>
              </a:rPr>
              <a:t>：点云领域提取特征</a:t>
            </a:r>
            <a:r>
              <a:rPr lang="en-US" altLang="zh-CN" sz="1600">
                <a:ea typeface="宋体" panose="02010600030101010101" pitchFamily="2" charset="-122"/>
              </a:rPr>
              <a:t>(</a:t>
            </a:r>
            <a:r>
              <a:rPr lang="zh-CN" altLang="en-US" sz="1600">
                <a:ea typeface="宋体" panose="02010600030101010101" pitchFamily="2" charset="-122"/>
              </a:rPr>
              <a:t>顺序相关</a:t>
            </a:r>
            <a:r>
              <a:rPr lang="en-US" altLang="zh-CN" sz="1600">
                <a:ea typeface="宋体" panose="02010600030101010101" pitchFamily="2" charset="-122"/>
              </a:rPr>
              <a:t>) -&gt; </a:t>
            </a:r>
            <a:r>
              <a:rPr lang="zh-CN" altLang="en-US" sz="1600">
                <a:sym typeface="+mn-ea"/>
              </a:rPr>
              <a:t>用</a:t>
            </a:r>
            <a:r>
              <a:rPr lang="en-US" altLang="zh-CN" sz="1600">
                <a:sym typeface="+mn-ea"/>
              </a:rPr>
              <a:t>X</a:t>
            </a:r>
            <a:r>
              <a:rPr lang="zh-CN" altLang="en-US" sz="1600">
                <a:sym typeface="+mn-ea"/>
              </a:rPr>
              <a:t>变换解决顺序问题  </a:t>
            </a:r>
            <a:r>
              <a:rPr lang="en-US" altLang="zh-CN" sz="1600">
                <a:sym typeface="+mn-ea"/>
              </a:rPr>
              <a:t>“</a:t>
            </a:r>
            <a:r>
              <a:rPr lang="zh-CN" altLang="en-US" sz="1600">
                <a:sym typeface="+mn-ea"/>
              </a:rPr>
              <a:t>前期放开干</a:t>
            </a:r>
            <a:r>
              <a:rPr lang="en-US" altLang="zh-CN" sz="1600">
                <a:sym typeface="+mn-ea"/>
              </a:rPr>
              <a:t>/</a:t>
            </a:r>
            <a:r>
              <a:rPr lang="zh-CN" altLang="en-US" sz="1600">
                <a:sym typeface="+mn-ea"/>
              </a:rPr>
              <a:t>后期统一变</a:t>
            </a:r>
            <a:r>
              <a:rPr lang="en-US" altLang="zh-CN" sz="1600">
                <a:sym typeface="+mn-ea"/>
              </a:rPr>
              <a:t>”</a:t>
            </a:r>
            <a:endParaRPr lang="en-US" altLang="zh-CN" sz="1600">
              <a:sym typeface="+mn-ea"/>
            </a:endParaRPr>
          </a:p>
        </p:txBody>
      </p:sp>
      <p:pic>
        <p:nvPicPr>
          <p:cNvPr id="4" name="图片 3"/>
          <p:cNvPicPr>
            <a:picLocks noChangeAspect="1"/>
          </p:cNvPicPr>
          <p:nvPr/>
        </p:nvPicPr>
        <p:blipFill>
          <a:blip r:embed="rId1"/>
          <a:stretch>
            <a:fillRect/>
          </a:stretch>
        </p:blipFill>
        <p:spPr>
          <a:xfrm>
            <a:off x="3755390" y="2328545"/>
            <a:ext cx="4200525" cy="24955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250825" y="95885"/>
            <a:ext cx="5257800" cy="4705985"/>
          </a:xfrm>
          <a:prstGeom prst="rect">
            <a:avLst/>
          </a:prstGeom>
        </p:spPr>
      </p:pic>
      <p:sp>
        <p:nvSpPr>
          <p:cNvPr id="5" name="文本框 4"/>
          <p:cNvSpPr txBox="1"/>
          <p:nvPr/>
        </p:nvSpPr>
        <p:spPr>
          <a:xfrm>
            <a:off x="4070350" y="817880"/>
            <a:ext cx="1657350" cy="245110"/>
          </a:xfrm>
          <a:prstGeom prst="rect">
            <a:avLst/>
          </a:prstGeom>
          <a:noFill/>
        </p:spPr>
        <p:txBody>
          <a:bodyPr wrap="none" rtlCol="0">
            <a:spAutoFit/>
          </a:bodyPr>
          <a:p>
            <a:r>
              <a:rPr lang="en-US" altLang="zh-CN" sz="1000"/>
              <a:t>P</a:t>
            </a:r>
            <a:r>
              <a:rPr lang="zh-CN" altLang="en-US" sz="1000"/>
              <a:t>中心点数量 </a:t>
            </a:r>
            <a:r>
              <a:rPr lang="en-US" altLang="zh-CN" sz="1000"/>
              <a:t>K</a:t>
            </a:r>
            <a:r>
              <a:rPr lang="zh-CN" altLang="en-US" sz="1000"/>
              <a:t>领域点数量</a:t>
            </a:r>
            <a:endParaRPr lang="zh-CN" altLang="en-US" sz="1000"/>
          </a:p>
        </p:txBody>
      </p:sp>
      <p:sp>
        <p:nvSpPr>
          <p:cNvPr id="6" name="文本框 5"/>
          <p:cNvSpPr txBox="1"/>
          <p:nvPr/>
        </p:nvSpPr>
        <p:spPr>
          <a:xfrm>
            <a:off x="4046220" y="1310640"/>
            <a:ext cx="1171575" cy="245110"/>
          </a:xfrm>
          <a:prstGeom prst="rect">
            <a:avLst/>
          </a:prstGeom>
          <a:noFill/>
        </p:spPr>
        <p:txBody>
          <a:bodyPr wrap="none" rtlCol="0">
            <a:spAutoFit/>
          </a:bodyPr>
          <a:p>
            <a:r>
              <a:rPr lang="en-US" altLang="zh-CN" sz="1000">
                <a:ea typeface="宋体" panose="02010600030101010101" pitchFamily="2" charset="-122"/>
              </a:rPr>
              <a:t>(N P K C_pts_fts)</a:t>
            </a:r>
            <a:endParaRPr lang="en-US" altLang="zh-CN" sz="1000">
              <a:ea typeface="宋体" panose="02010600030101010101" pitchFamily="2" charset="-122"/>
            </a:endParaRPr>
          </a:p>
        </p:txBody>
      </p:sp>
      <p:sp>
        <p:nvSpPr>
          <p:cNvPr id="7" name="文本框 6"/>
          <p:cNvSpPr txBox="1"/>
          <p:nvPr/>
        </p:nvSpPr>
        <p:spPr>
          <a:xfrm>
            <a:off x="4046220" y="1823720"/>
            <a:ext cx="2087880" cy="245110"/>
          </a:xfrm>
          <a:prstGeom prst="rect">
            <a:avLst/>
          </a:prstGeom>
          <a:noFill/>
        </p:spPr>
        <p:txBody>
          <a:bodyPr wrap="none" rtlCol="0">
            <a:spAutoFit/>
          </a:bodyPr>
          <a:p>
            <a:r>
              <a:rPr lang="zh-CN" altLang="en-US" sz="1000">
                <a:ea typeface="宋体" panose="02010600030101010101" pitchFamily="2" charset="-122"/>
              </a:rPr>
              <a:t>直接抽取的特征和之前的特征拼接</a:t>
            </a:r>
            <a:endParaRPr lang="zh-CN" altLang="en-US" sz="1000">
              <a:ea typeface="宋体" panose="02010600030101010101" pitchFamily="2" charset="-122"/>
            </a:endParaRPr>
          </a:p>
        </p:txBody>
      </p:sp>
      <p:sp>
        <p:nvSpPr>
          <p:cNvPr id="8" name="文本框 7"/>
          <p:cNvSpPr txBox="1"/>
          <p:nvPr/>
        </p:nvSpPr>
        <p:spPr>
          <a:xfrm>
            <a:off x="4256405" y="2591435"/>
            <a:ext cx="1273175" cy="213995"/>
          </a:xfrm>
          <a:prstGeom prst="rect">
            <a:avLst/>
          </a:prstGeom>
          <a:noFill/>
        </p:spPr>
        <p:txBody>
          <a:bodyPr wrap="none" rtlCol="0">
            <a:spAutoFit/>
          </a:bodyPr>
          <a:p>
            <a:r>
              <a:rPr lang="en-US" altLang="zh-CN" sz="800">
                <a:ea typeface="宋体" panose="02010600030101010101" pitchFamily="2" charset="-122"/>
              </a:rPr>
              <a:t>(N P K 3) -&gt; (N P 1 K*K)</a:t>
            </a:r>
            <a:endParaRPr lang="zh-CN" altLang="en-US" sz="800">
              <a:ea typeface="宋体" panose="02010600030101010101" pitchFamily="2" charset="-122"/>
            </a:endParaRPr>
          </a:p>
        </p:txBody>
      </p:sp>
      <p:sp>
        <p:nvSpPr>
          <p:cNvPr id="9" name="文本框 8"/>
          <p:cNvSpPr txBox="1"/>
          <p:nvPr/>
        </p:nvSpPr>
        <p:spPr>
          <a:xfrm>
            <a:off x="5529580" y="2591435"/>
            <a:ext cx="1284605" cy="213995"/>
          </a:xfrm>
          <a:prstGeom prst="rect">
            <a:avLst/>
          </a:prstGeom>
          <a:noFill/>
        </p:spPr>
        <p:txBody>
          <a:bodyPr wrap="none" rtlCol="0">
            <a:spAutoFit/>
          </a:bodyPr>
          <a:p>
            <a:r>
              <a:rPr lang="en-US" altLang="zh-CN" sz="800">
                <a:ea typeface="宋体" panose="02010600030101010101" pitchFamily="2" charset="-122"/>
              </a:rPr>
              <a:t>(N P 1 K*K) -&gt; (N P K K)</a:t>
            </a:r>
            <a:endParaRPr lang="zh-CN" altLang="en-US" sz="800">
              <a:ea typeface="宋体" panose="02010600030101010101" pitchFamily="2" charset="-122"/>
            </a:endParaRPr>
          </a:p>
        </p:txBody>
      </p:sp>
      <p:sp>
        <p:nvSpPr>
          <p:cNvPr id="10" name="文本框 9"/>
          <p:cNvSpPr txBox="1"/>
          <p:nvPr/>
        </p:nvSpPr>
        <p:spPr>
          <a:xfrm>
            <a:off x="4256405" y="2805430"/>
            <a:ext cx="1284605" cy="213995"/>
          </a:xfrm>
          <a:prstGeom prst="rect">
            <a:avLst/>
          </a:prstGeom>
          <a:noFill/>
        </p:spPr>
        <p:txBody>
          <a:bodyPr wrap="none" rtlCol="0">
            <a:spAutoFit/>
          </a:bodyPr>
          <a:p>
            <a:r>
              <a:rPr lang="en-US" altLang="zh-CN" sz="800">
                <a:ea typeface="宋体" panose="02010600030101010101" pitchFamily="2" charset="-122"/>
              </a:rPr>
              <a:t>(N P K K) -&gt; (N P 1 K*K)</a:t>
            </a:r>
            <a:endParaRPr lang="zh-CN" altLang="en-US" sz="800">
              <a:ea typeface="宋体" panose="02010600030101010101" pitchFamily="2" charset="-122"/>
            </a:endParaRPr>
          </a:p>
        </p:txBody>
      </p:sp>
      <p:sp>
        <p:nvSpPr>
          <p:cNvPr id="11" name="文本框 10"/>
          <p:cNvSpPr txBox="1"/>
          <p:nvPr/>
        </p:nvSpPr>
        <p:spPr>
          <a:xfrm>
            <a:off x="5563870" y="2805430"/>
            <a:ext cx="1284605" cy="213995"/>
          </a:xfrm>
          <a:prstGeom prst="rect">
            <a:avLst/>
          </a:prstGeom>
          <a:noFill/>
        </p:spPr>
        <p:txBody>
          <a:bodyPr wrap="none" rtlCol="0">
            <a:spAutoFit/>
          </a:bodyPr>
          <a:p>
            <a:r>
              <a:rPr lang="en-US" altLang="zh-CN" sz="800">
                <a:ea typeface="宋体" panose="02010600030101010101" pitchFamily="2" charset="-122"/>
              </a:rPr>
              <a:t>(N P 1 K*K) -&gt; (N P K K)</a:t>
            </a:r>
            <a:endParaRPr lang="zh-CN" altLang="en-US" sz="800">
              <a:ea typeface="宋体" panose="02010600030101010101" pitchFamily="2" charset="-122"/>
            </a:endParaRPr>
          </a:p>
        </p:txBody>
      </p:sp>
      <p:sp>
        <p:nvSpPr>
          <p:cNvPr id="12" name="文本框 11"/>
          <p:cNvSpPr txBox="1"/>
          <p:nvPr/>
        </p:nvSpPr>
        <p:spPr>
          <a:xfrm>
            <a:off x="5029200" y="3004185"/>
            <a:ext cx="1284605" cy="213995"/>
          </a:xfrm>
          <a:prstGeom prst="rect">
            <a:avLst/>
          </a:prstGeom>
          <a:noFill/>
        </p:spPr>
        <p:txBody>
          <a:bodyPr wrap="none" rtlCol="0">
            <a:spAutoFit/>
          </a:bodyPr>
          <a:p>
            <a:r>
              <a:rPr lang="en-US" altLang="zh-CN" sz="800">
                <a:ea typeface="宋体" panose="02010600030101010101" pitchFamily="2" charset="-122"/>
              </a:rPr>
              <a:t>(N P K K) -&gt; (N P 1 K*K)</a:t>
            </a:r>
            <a:endParaRPr lang="zh-CN" altLang="en-US" sz="800">
              <a:ea typeface="宋体" panose="02010600030101010101" pitchFamily="2" charset="-122"/>
            </a:endParaRPr>
          </a:p>
        </p:txBody>
      </p:sp>
      <p:sp>
        <p:nvSpPr>
          <p:cNvPr id="13" name="文本框 12"/>
          <p:cNvSpPr txBox="1"/>
          <p:nvPr/>
        </p:nvSpPr>
        <p:spPr>
          <a:xfrm>
            <a:off x="6336665" y="3004185"/>
            <a:ext cx="1284605" cy="213995"/>
          </a:xfrm>
          <a:prstGeom prst="rect">
            <a:avLst/>
          </a:prstGeom>
          <a:noFill/>
        </p:spPr>
        <p:txBody>
          <a:bodyPr wrap="none" rtlCol="0">
            <a:spAutoFit/>
          </a:bodyPr>
          <a:p>
            <a:r>
              <a:rPr lang="en-US" altLang="zh-CN" sz="800">
                <a:ea typeface="宋体" panose="02010600030101010101" pitchFamily="2" charset="-122"/>
              </a:rPr>
              <a:t>(N P 1 K*K) -&gt; (N P K K)</a:t>
            </a:r>
            <a:endParaRPr lang="zh-CN" altLang="en-US" sz="800">
              <a:ea typeface="宋体" panose="02010600030101010101" pitchFamily="2" charset="-122"/>
            </a:endParaRPr>
          </a:p>
        </p:txBody>
      </p:sp>
      <p:sp>
        <p:nvSpPr>
          <p:cNvPr id="14" name="文本框 13"/>
          <p:cNvSpPr txBox="1"/>
          <p:nvPr/>
        </p:nvSpPr>
        <p:spPr>
          <a:xfrm>
            <a:off x="4301490" y="3218180"/>
            <a:ext cx="2058035" cy="229870"/>
          </a:xfrm>
          <a:prstGeom prst="rect">
            <a:avLst/>
          </a:prstGeom>
          <a:noFill/>
        </p:spPr>
        <p:txBody>
          <a:bodyPr wrap="none" rtlCol="0" anchor="t">
            <a:spAutoFit/>
          </a:bodyPr>
          <a:p>
            <a:pPr algn="l"/>
            <a:r>
              <a:rPr lang="en-US" altLang="zh-CN" sz="900">
                <a:ea typeface="宋体" panose="02010600030101010101" pitchFamily="2" charset="-122"/>
                <a:sym typeface="+mn-ea"/>
              </a:rPr>
              <a:t>(N P K K) * (N P K C') -&gt;  (N P K C')  </a:t>
            </a:r>
            <a:endParaRPr lang="zh-CN" altLang="en-US" sz="900"/>
          </a:p>
        </p:txBody>
      </p:sp>
      <p:sp>
        <p:nvSpPr>
          <p:cNvPr id="15" name="文本框 14"/>
          <p:cNvSpPr txBox="1"/>
          <p:nvPr/>
        </p:nvSpPr>
        <p:spPr>
          <a:xfrm>
            <a:off x="5508625" y="2068830"/>
            <a:ext cx="750570" cy="245110"/>
          </a:xfrm>
          <a:prstGeom prst="rect">
            <a:avLst/>
          </a:prstGeom>
          <a:noFill/>
        </p:spPr>
        <p:txBody>
          <a:bodyPr wrap="none" rtlCol="0">
            <a:spAutoFit/>
          </a:bodyPr>
          <a:p>
            <a:r>
              <a:rPr lang="en-US" altLang="zh-CN" sz="1000">
                <a:ea typeface="宋体" panose="02010600030101010101" pitchFamily="2" charset="-122"/>
              </a:rPr>
              <a:t>(N P K C')</a:t>
            </a:r>
            <a:endParaRPr lang="en-US" altLang="zh-CN" sz="1000">
              <a:ea typeface="宋体" panose="02010600030101010101" pitchFamily="2" charset="-122"/>
            </a:endParaRPr>
          </a:p>
        </p:txBody>
      </p:sp>
      <p:sp>
        <p:nvSpPr>
          <p:cNvPr id="16" name="文本框 15"/>
          <p:cNvSpPr txBox="1"/>
          <p:nvPr/>
        </p:nvSpPr>
        <p:spPr>
          <a:xfrm>
            <a:off x="4046220" y="3629660"/>
            <a:ext cx="1264285" cy="213995"/>
          </a:xfrm>
          <a:prstGeom prst="rect">
            <a:avLst/>
          </a:prstGeom>
          <a:noFill/>
        </p:spPr>
        <p:txBody>
          <a:bodyPr wrap="none" rtlCol="0" anchor="t">
            <a:spAutoFit/>
          </a:bodyPr>
          <a:p>
            <a:pPr algn="l"/>
            <a:r>
              <a:rPr lang="en-US" altLang="zh-CN" sz="800">
                <a:ea typeface="宋体" panose="02010600030101010101" pitchFamily="2" charset="-122"/>
                <a:sym typeface="+mn-ea"/>
              </a:rPr>
              <a:t> (N P K C') -&gt; (N P 1 C) </a:t>
            </a:r>
            <a:endParaRPr lang="zh-CN" altLang="en-US" sz="800">
              <a:ea typeface="宋体" panose="02010600030101010101" pitchFamily="2" charset="-122"/>
              <a:sym typeface="+mn-ea"/>
            </a:endParaRPr>
          </a:p>
        </p:txBody>
      </p:sp>
      <p:sp>
        <p:nvSpPr>
          <p:cNvPr id="17" name="文本框 16"/>
          <p:cNvSpPr txBox="1"/>
          <p:nvPr/>
        </p:nvSpPr>
        <p:spPr>
          <a:xfrm>
            <a:off x="4029710" y="3900170"/>
            <a:ext cx="1148715" cy="213995"/>
          </a:xfrm>
          <a:prstGeom prst="rect">
            <a:avLst/>
          </a:prstGeom>
          <a:noFill/>
        </p:spPr>
        <p:txBody>
          <a:bodyPr wrap="none" rtlCol="0" anchor="t">
            <a:spAutoFit/>
          </a:bodyPr>
          <a:p>
            <a:pPr algn="l"/>
            <a:r>
              <a:rPr lang="en-US" altLang="zh-CN" sz="800">
                <a:ea typeface="宋体" panose="02010600030101010101" pitchFamily="2" charset="-122"/>
                <a:sym typeface="+mn-ea"/>
              </a:rPr>
              <a:t> (N P 1 C) -&gt; (N P C) </a:t>
            </a:r>
            <a:endParaRPr lang="zh-CN" altLang="en-US" sz="800">
              <a:ea typeface="宋体"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a:t>
            </a:r>
            <a:r>
              <a:rPr lang="zh-CN" altLang="en-US"/>
              <a:t>rustum-</a:t>
            </a:r>
            <a:r>
              <a:rPr lang="en-US" altLang="zh-CN"/>
              <a:t>P</a:t>
            </a:r>
            <a:r>
              <a:rPr lang="zh-CN" altLang="en-US"/>
              <a:t>ointnet </a:t>
            </a:r>
            <a:endParaRPr lang="zh-CN" altLang="en-US"/>
          </a:p>
        </p:txBody>
      </p:sp>
      <p:sp>
        <p:nvSpPr>
          <p:cNvPr id="3" name="内容占位符 2"/>
          <p:cNvSpPr>
            <a:spLocks noGrp="1"/>
          </p:cNvSpPr>
          <p:nvPr>
            <p:ph idx="1"/>
          </p:nvPr>
        </p:nvSpPr>
        <p:spPr>
          <a:xfrm>
            <a:off x="457200" y="1200150"/>
            <a:ext cx="2773680" cy="3394710"/>
          </a:xfrm>
        </p:spPr>
        <p:txBody>
          <a:bodyPr/>
          <a:p>
            <a:r>
              <a:rPr lang="zh-CN" altLang="en-US" sz="1600"/>
              <a:t>提取视锥体：</a:t>
            </a:r>
            <a:r>
              <a:rPr lang="en-US" altLang="zh-CN" sz="1600"/>
              <a:t>RGB</a:t>
            </a:r>
            <a:r>
              <a:rPr lang="zh-CN" altLang="en-US" sz="1600"/>
              <a:t>提取</a:t>
            </a:r>
            <a:r>
              <a:rPr lang="en-US" altLang="zh-CN" sz="1600"/>
              <a:t>2D box (ROI) </a:t>
            </a:r>
            <a:r>
              <a:rPr lang="en-US" altLang="zh-CN" sz="1600">
                <a:sym typeface="+mn-ea"/>
              </a:rPr>
              <a:t>2D box -&gt; 3D视锥体(</a:t>
            </a:r>
            <a:r>
              <a:rPr lang="en-US" altLang="zh-CN" sz="1600"/>
              <a:t>使用相机投影矩阵)</a:t>
            </a:r>
            <a:endParaRPr lang="en-US" altLang="zh-CN" sz="1600"/>
          </a:p>
          <a:p>
            <a:r>
              <a:rPr lang="zh-CN" altLang="en-US" sz="1600"/>
              <a:t>分割：对</a:t>
            </a:r>
            <a:r>
              <a:rPr lang="en-US" altLang="zh-CN" sz="1600"/>
              <a:t>成视锥体</a:t>
            </a:r>
            <a:r>
              <a:rPr lang="zh-CN" altLang="en-US" sz="1600"/>
              <a:t>内</a:t>
            </a:r>
            <a:r>
              <a:rPr lang="en-US" altLang="zh-CN" sz="1600"/>
              <a:t>点云</a:t>
            </a:r>
            <a:r>
              <a:rPr lang="zh-CN" altLang="en-US" sz="1600"/>
              <a:t>分割得到物体实例分割（</a:t>
            </a:r>
            <a:r>
              <a:rPr lang="en-US" altLang="zh-CN" sz="1600"/>
              <a:t>3d mask  </a:t>
            </a:r>
            <a:r>
              <a:rPr lang="zh-CN" altLang="en-US" sz="1600"/>
              <a:t>类似</a:t>
            </a:r>
            <a:r>
              <a:rPr lang="en-US" altLang="zh-CN" sz="1600"/>
              <a:t>Mask-RCN</a:t>
            </a:r>
            <a:r>
              <a:rPr lang="zh-CN" altLang="en-US" sz="1600"/>
              <a:t>在</a:t>
            </a:r>
            <a:r>
              <a:rPr lang="en-US" altLang="zh-CN" sz="1600"/>
              <a:t>ROI</a:t>
            </a:r>
            <a:r>
              <a:rPr lang="zh-CN" altLang="en-US" sz="1600"/>
              <a:t>内做二分类</a:t>
            </a:r>
            <a:r>
              <a:rPr lang="en-US" altLang="zh-CN" sz="1600"/>
              <a:t>)</a:t>
            </a:r>
            <a:endParaRPr lang="en-US" altLang="zh-CN" sz="1600"/>
          </a:p>
          <a:p>
            <a:r>
              <a:rPr lang="en-US" altLang="zh-CN" sz="1600"/>
              <a:t>3D box</a:t>
            </a:r>
            <a:endParaRPr lang="en-US" altLang="zh-CN" sz="1600"/>
          </a:p>
          <a:p>
            <a:r>
              <a:rPr lang="en-US" altLang="zh-CN" sz="1600">
                <a:hlinkClick r:id="rId1" action="ppaction://hlinkfile"/>
              </a:rPr>
              <a:t>https://github.com/charlesq34/frustum-pointnets</a:t>
            </a:r>
            <a:endParaRPr lang="en-US" altLang="zh-CN" sz="1600"/>
          </a:p>
        </p:txBody>
      </p:sp>
      <p:pic>
        <p:nvPicPr>
          <p:cNvPr id="4" name="图片 3"/>
          <p:cNvPicPr>
            <a:picLocks noChangeAspect="1"/>
          </p:cNvPicPr>
          <p:nvPr/>
        </p:nvPicPr>
        <p:blipFill>
          <a:blip r:embed="rId2"/>
          <a:stretch>
            <a:fillRect/>
          </a:stretch>
        </p:blipFill>
        <p:spPr>
          <a:xfrm>
            <a:off x="3155950" y="3309620"/>
            <a:ext cx="5924550" cy="1724025"/>
          </a:xfrm>
          <a:prstGeom prst="rect">
            <a:avLst/>
          </a:prstGeom>
        </p:spPr>
      </p:pic>
      <p:pic>
        <p:nvPicPr>
          <p:cNvPr id="5" name="图片 4"/>
          <p:cNvPicPr>
            <a:picLocks noChangeAspect="1"/>
          </p:cNvPicPr>
          <p:nvPr/>
        </p:nvPicPr>
        <p:blipFill>
          <a:blip r:embed="rId3"/>
          <a:srcRect b="8559"/>
          <a:stretch>
            <a:fillRect/>
          </a:stretch>
        </p:blipFill>
        <p:spPr>
          <a:xfrm>
            <a:off x="3159125" y="873125"/>
            <a:ext cx="5924550" cy="22720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PointRCNN</a:t>
            </a:r>
            <a:endParaRPr lang="zh-CN" altLang="en-US"/>
          </a:p>
        </p:txBody>
      </p:sp>
      <p:sp>
        <p:nvSpPr>
          <p:cNvPr id="3" name="内容占位符 2"/>
          <p:cNvSpPr>
            <a:spLocks noGrp="1"/>
          </p:cNvSpPr>
          <p:nvPr>
            <p:ph idx="1"/>
          </p:nvPr>
        </p:nvSpPr>
        <p:spPr/>
        <p:txBody>
          <a:bodyPr/>
          <a:p>
            <a:r>
              <a:rPr lang="en-US" altLang="zh-CN" sz="1200"/>
              <a:t>3D RRN from raw point(</a:t>
            </a:r>
            <a:r>
              <a:rPr lang="zh-CN" altLang="en-US" sz="1200"/>
              <a:t>使用</a:t>
            </a:r>
            <a:r>
              <a:rPr lang="en-US" altLang="zh-CN" sz="1200"/>
              <a:t>PointNet++</a:t>
            </a:r>
            <a:r>
              <a:rPr lang="zh-CN" altLang="en-US" sz="1200"/>
              <a:t>提取特征</a:t>
            </a:r>
            <a:r>
              <a:rPr lang="en-US" altLang="zh-CN" sz="1200"/>
              <a:t>)</a:t>
            </a:r>
            <a:endParaRPr lang="en-US" altLang="zh-CN" sz="1200"/>
          </a:p>
          <a:p>
            <a:r>
              <a:rPr lang="en-US" altLang="zh-CN" sz="1200"/>
              <a:t>Refining 3D proposals</a:t>
            </a:r>
            <a:endParaRPr lang="zh-CN" altLang="en-US" sz="1200"/>
          </a:p>
          <a:p>
            <a:r>
              <a:rPr lang="zh-CN" altLang="en-US" sz="1200"/>
              <a:t>论文</a:t>
            </a:r>
            <a:r>
              <a:rPr lang="en-US" altLang="zh-CN" sz="1200"/>
              <a:t>: </a:t>
            </a:r>
            <a:r>
              <a:rPr lang="zh-CN" altLang="en-US" sz="1200"/>
              <a:t>https://arxiv.org/pdf/1812.04244.pdf</a:t>
            </a:r>
            <a:endParaRPr lang="zh-CN" altLang="en-US" sz="1200"/>
          </a:p>
        </p:txBody>
      </p:sp>
      <p:pic>
        <p:nvPicPr>
          <p:cNvPr id="4" name="图片 3"/>
          <p:cNvPicPr>
            <a:picLocks noChangeAspect="1"/>
          </p:cNvPicPr>
          <p:nvPr/>
        </p:nvPicPr>
        <p:blipFill>
          <a:blip r:embed="rId1"/>
          <a:stretch>
            <a:fillRect/>
          </a:stretch>
        </p:blipFill>
        <p:spPr>
          <a:xfrm>
            <a:off x="5743575" y="965200"/>
            <a:ext cx="3328035" cy="3863975"/>
          </a:xfrm>
          <a:prstGeom prst="rect">
            <a:avLst/>
          </a:prstGeom>
        </p:spPr>
      </p:pic>
      <p:pic>
        <p:nvPicPr>
          <p:cNvPr id="5" name="图片 4"/>
          <p:cNvPicPr>
            <a:picLocks noChangeAspect="1"/>
          </p:cNvPicPr>
          <p:nvPr/>
        </p:nvPicPr>
        <p:blipFill>
          <a:blip r:embed="rId2"/>
          <a:stretch>
            <a:fillRect/>
          </a:stretch>
        </p:blipFill>
        <p:spPr>
          <a:xfrm>
            <a:off x="72390" y="1876425"/>
            <a:ext cx="5659120" cy="30276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sz="1600"/>
              <a:t>解决顺序问题</a:t>
            </a:r>
            <a:r>
              <a:rPr lang="en-US" altLang="zh-CN" sz="1600"/>
              <a:t>(</a:t>
            </a:r>
            <a:r>
              <a:rPr lang="zh-CN" altLang="en-US" sz="1600"/>
              <a:t>结构问题</a:t>
            </a:r>
            <a:r>
              <a:rPr lang="en-US" altLang="zh-CN" sz="1600"/>
              <a:t>)</a:t>
            </a:r>
            <a:r>
              <a:rPr lang="zh-CN" altLang="en-US" sz="1600"/>
              <a:t>：</a:t>
            </a:r>
            <a:endParaRPr lang="zh-CN" altLang="en-US" sz="1600"/>
          </a:p>
          <a:p>
            <a:pPr lvl="1"/>
            <a:r>
              <a:rPr lang="en-US" altLang="zh-CN" sz="1600"/>
              <a:t>Pixel-Based: 2D-grid</a:t>
            </a:r>
            <a:endParaRPr lang="en-US" altLang="zh-CN" sz="1600"/>
          </a:p>
          <a:p>
            <a:pPr lvl="1"/>
            <a:r>
              <a:rPr lang="en-US" altLang="zh-CN" sz="1600"/>
              <a:t>Voxel-Based: 3D-grid</a:t>
            </a:r>
            <a:endParaRPr lang="en-US" altLang="zh-CN" sz="1600"/>
          </a:p>
          <a:p>
            <a:pPr lvl="1"/>
            <a:r>
              <a:rPr lang="en-US" altLang="zh-CN" sz="1600"/>
              <a:t>Tree-Based: Tree struct</a:t>
            </a:r>
            <a:endParaRPr lang="en-US" altLang="zh-CN" sz="1600"/>
          </a:p>
          <a:p>
            <a:pPr lvl="1"/>
            <a:r>
              <a:rPr lang="en-US" altLang="zh-CN" sz="1600"/>
              <a:t>Point-Based: </a:t>
            </a:r>
            <a:r>
              <a:rPr lang="zh-CN" altLang="en-US" sz="1600"/>
              <a:t>对称函数 </a:t>
            </a:r>
            <a:r>
              <a:rPr lang="en-US" altLang="zh-CN" sz="1600"/>
              <a:t>/</a:t>
            </a:r>
            <a:r>
              <a:rPr lang="zh-CN" altLang="en-US" sz="1600"/>
              <a:t> </a:t>
            </a:r>
            <a:r>
              <a:rPr lang="en-US" altLang="zh-CN" sz="1600"/>
              <a:t>X</a:t>
            </a:r>
            <a:r>
              <a:rPr lang="zh-CN" altLang="en-US" sz="1600"/>
              <a:t>变换</a:t>
            </a: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altLang="en-US"/>
              <a:t>激光雷达点云简介</a:t>
            </a: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ltLang="en-US"/>
              <a:t>基于激光雷达点云的检测算法</a:t>
            </a:r>
            <a:endParaRPr lang="en-US" altLang="en-US"/>
          </a:p>
        </p:txBody>
      </p:sp>
      <p:sp>
        <p:nvSpPr>
          <p:cNvPr id="7" name="Text Placeholder 6"/>
          <p:cNvSpPr>
            <a:spLocks noGrp="1"/>
          </p:cNvSpPr>
          <p:nvPr>
            <p:ph type="body" idx="1"/>
          </p:nvPr>
        </p:nvSpPr>
        <p:spPr/>
        <p:txBody>
          <a:bodyPr/>
          <a:p>
            <a:pPr algn="ctr"/>
            <a:r>
              <a:rPr lang="en-US" altLang="en-US" spc="-1">
                <a:solidFill>
                  <a:srgbClr val="595959"/>
                </a:solidFill>
                <a:uFill>
                  <a:solidFill>
                    <a:srgbClr val="FFFFFF"/>
                  </a:solidFill>
                </a:uFill>
                <a:latin typeface="Arial" panose="020B0604020202020204"/>
                <a:sym typeface="+mn-ea"/>
              </a:rPr>
              <a:t>实战</a:t>
            </a:r>
            <a:r>
              <a:rPr lang="en-US" spc="-1">
                <a:solidFill>
                  <a:srgbClr val="595959"/>
                </a:solidFill>
                <a:uFill>
                  <a:solidFill>
                    <a:srgbClr val="FFFFFF"/>
                  </a:solidFill>
                </a:uFill>
                <a:latin typeface="Arial" panose="020B0604020202020204"/>
                <a:sym typeface="+mn-ea"/>
              </a:rPr>
              <a:t>基于点云的目标检测</a:t>
            </a:r>
            <a:endParaRPr lang="en-US" sz="1350" b="0" strike="noStrike" spc="-1">
              <a:solidFill>
                <a:srgbClr val="595959"/>
              </a:solidFill>
              <a:uFill>
                <a:solidFill>
                  <a:srgbClr val="FFFFFF"/>
                </a:solidFill>
              </a:uFill>
              <a:latin typeface="Arial" panose="020B0604020202020204"/>
            </a:endParaRPr>
          </a:p>
          <a:p>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panose="02010600030101010101" pitchFamily="2" charset="-122"/>
                <a:sym typeface="+mn-ea"/>
              </a:rPr>
              <a:t>Voxelnet</a:t>
            </a:r>
            <a:endParaRPr lang="en-US" altLang="zh-CN"/>
          </a:p>
        </p:txBody>
      </p:sp>
      <p:sp>
        <p:nvSpPr>
          <p:cNvPr id="3" name="内容占位符 2"/>
          <p:cNvSpPr>
            <a:spLocks noGrp="1"/>
          </p:cNvSpPr>
          <p:nvPr>
            <p:ph idx="1"/>
          </p:nvPr>
        </p:nvSpPr>
        <p:spPr>
          <a:xfrm>
            <a:off x="412750" y="953135"/>
            <a:ext cx="8229600" cy="3394472"/>
          </a:xfrm>
        </p:spPr>
        <p:txBody>
          <a:bodyPr/>
          <a:p>
            <a:pPr marL="0" lvl="1"/>
            <a:endParaRPr lang="zh-CN" altLang="en-US" sz="1400">
              <a:ea typeface="宋体" panose="02010600030101010101" pitchFamily="2" charset="-122"/>
              <a:sym typeface="+mn-ea"/>
            </a:endParaRPr>
          </a:p>
          <a:p>
            <a:pPr marL="0" lvl="1"/>
            <a:r>
              <a:rPr lang="zh-CN" altLang="en-US" sz="1400">
                <a:ea typeface="宋体" panose="02010600030101010101" pitchFamily="2" charset="-122"/>
                <a:sym typeface="+mn-ea"/>
              </a:rPr>
              <a:t>基本思想：在</a:t>
            </a:r>
            <a:r>
              <a:rPr lang="en-US" altLang="zh-CN" sz="1400">
                <a:ea typeface="宋体" panose="02010600030101010101" pitchFamily="2" charset="-122"/>
                <a:sym typeface="+mn-ea"/>
              </a:rPr>
              <a:t>3D</a:t>
            </a:r>
            <a:r>
              <a:rPr lang="zh-CN" altLang="en-US" sz="1400">
                <a:ea typeface="宋体" panose="02010600030101010101" pitchFamily="2" charset="-122"/>
                <a:sym typeface="+mn-ea"/>
              </a:rPr>
              <a:t>网格单元上使用</a:t>
            </a:r>
            <a:r>
              <a:rPr lang="en-US" altLang="zh-CN" sz="1400">
                <a:ea typeface="宋体" panose="02010600030101010101" pitchFamily="2" charset="-122"/>
                <a:sym typeface="+mn-ea"/>
              </a:rPr>
              <a:t>Pointnet</a:t>
            </a:r>
            <a:r>
              <a:rPr lang="zh-CN" altLang="en-US" sz="1400">
                <a:ea typeface="宋体" panose="02010600030101010101" pitchFamily="2" charset="-122"/>
                <a:sym typeface="+mn-ea"/>
              </a:rPr>
              <a:t>学习的特征，而不使用手工制作的网格特征</a:t>
            </a:r>
            <a:r>
              <a:rPr lang="en-US" altLang="zh-CN" sz="1400">
                <a:ea typeface="宋体" panose="02010600030101010101" pitchFamily="2" charset="-122"/>
                <a:sym typeface="+mn-ea"/>
              </a:rPr>
              <a:t>(</a:t>
            </a:r>
            <a:r>
              <a:rPr lang="zh-CN" altLang="en-US" sz="1400">
                <a:ea typeface="宋体" panose="02010600030101010101" pitchFamily="2" charset="-122"/>
                <a:sym typeface="+mn-ea"/>
              </a:rPr>
              <a:t>例如 </a:t>
            </a:r>
            <a:r>
              <a:rPr lang="en-US" altLang="zh-CN" sz="1400">
                <a:ea typeface="宋体" panose="02010600030101010101" pitchFamily="2" charset="-122"/>
                <a:sym typeface="+mn-ea"/>
              </a:rPr>
              <a:t>h_max</a:t>
            </a:r>
            <a:r>
              <a:rPr lang="zh-CN" altLang="en-US" sz="1400">
                <a:ea typeface="宋体" panose="02010600030101010101" pitchFamily="2" charset="-122"/>
                <a:sym typeface="+mn-ea"/>
              </a:rPr>
              <a:t>等</a:t>
            </a:r>
            <a:r>
              <a:rPr lang="en-US" altLang="zh-CN" sz="1400">
                <a:ea typeface="宋体" panose="02010600030101010101" pitchFamily="2" charset="-122"/>
                <a:sym typeface="+mn-ea"/>
              </a:rPr>
              <a:t>)</a:t>
            </a:r>
            <a:r>
              <a:rPr lang="zh-CN" altLang="en-US" sz="1400">
                <a:ea typeface="宋体" panose="02010600030101010101" pitchFamily="2" charset="-122"/>
                <a:sym typeface="+mn-ea"/>
              </a:rPr>
              <a:t>。</a:t>
            </a:r>
            <a:endParaRPr lang="zh-CN" altLang="en-US" sz="1400">
              <a:ea typeface="宋体" panose="02010600030101010101" pitchFamily="2" charset="-122"/>
              <a:sym typeface="+mn-ea"/>
            </a:endParaRPr>
          </a:p>
          <a:p>
            <a:pPr marL="0" lvl="1"/>
            <a:r>
              <a:rPr lang="zh-CN" altLang="en-US" sz="1400">
                <a:ea typeface="宋体" panose="02010600030101010101" pitchFamily="2" charset="-122"/>
                <a:sym typeface="+mn-ea"/>
              </a:rPr>
              <a:t>整体框架：</a:t>
            </a:r>
            <a:endParaRPr lang="zh-CN" altLang="en-US" sz="1400">
              <a:ea typeface="宋体" panose="02010600030101010101" pitchFamily="2" charset="-122"/>
              <a:sym typeface="+mn-ea"/>
            </a:endParaRPr>
          </a:p>
          <a:p>
            <a:pPr marL="457200" lvl="2"/>
            <a:r>
              <a:rPr lang="zh-CN" altLang="en-US" sz="1400">
                <a:ea typeface="宋体" panose="02010600030101010101" pitchFamily="2" charset="-122"/>
                <a:sym typeface="+mn-ea"/>
              </a:rPr>
              <a:t>输入：仅使用激光雷达数据</a:t>
            </a:r>
            <a:endParaRPr lang="zh-CN" altLang="en-US" sz="1400">
              <a:ea typeface="宋体" panose="02010600030101010101" pitchFamily="2" charset="-122"/>
              <a:sym typeface="+mn-ea"/>
            </a:endParaRPr>
          </a:p>
          <a:p>
            <a:pPr marL="457200" lvl="2"/>
            <a:r>
              <a:rPr lang="zh-CN" altLang="en-US" sz="1400">
                <a:ea typeface="宋体" panose="02010600030101010101" pitchFamily="2" charset="-122"/>
                <a:sym typeface="+mn-ea"/>
              </a:rPr>
              <a:t>特征学习网络</a:t>
            </a:r>
            <a:endParaRPr lang="zh-CN" altLang="en-US" sz="1400">
              <a:ea typeface="宋体" panose="02010600030101010101" pitchFamily="2" charset="-122"/>
              <a:sym typeface="+mn-ea"/>
            </a:endParaRPr>
          </a:p>
          <a:p>
            <a:pPr marL="457200" lvl="2"/>
            <a:r>
              <a:rPr lang="zh-CN" altLang="en-US" sz="1400">
                <a:ea typeface="宋体" panose="02010600030101010101" pitchFamily="2" charset="-122"/>
                <a:sym typeface="+mn-ea"/>
              </a:rPr>
              <a:t>卷积中间层网络</a:t>
            </a:r>
            <a:endParaRPr lang="zh-CN" altLang="en-US" sz="1400">
              <a:ea typeface="宋体" panose="02010600030101010101" pitchFamily="2" charset="-122"/>
              <a:sym typeface="+mn-ea"/>
            </a:endParaRPr>
          </a:p>
          <a:p>
            <a:pPr marL="457200" lvl="2"/>
            <a:r>
              <a:rPr lang="zh-CN" altLang="en-US" sz="1400">
                <a:ea typeface="宋体" panose="02010600030101010101" pitchFamily="2" charset="-122"/>
                <a:sym typeface="+mn-ea"/>
              </a:rPr>
              <a:t>区域提取网络</a:t>
            </a:r>
            <a:r>
              <a:rPr lang="en-US" altLang="zh-CN" sz="1400">
                <a:ea typeface="宋体" panose="02010600030101010101" pitchFamily="2" charset="-122"/>
                <a:sym typeface="+mn-ea"/>
              </a:rPr>
              <a:t>(RPN)</a:t>
            </a:r>
            <a:endParaRPr lang="en-US" altLang="zh-CN" sz="1400">
              <a:ea typeface="宋体" panose="02010600030101010101" pitchFamily="2" charset="-122"/>
              <a:sym typeface="+mn-ea"/>
            </a:endParaRPr>
          </a:p>
          <a:p>
            <a:pPr marL="0" lvl="1"/>
            <a:r>
              <a:rPr lang="zh-CN" altLang="en-US" sz="1400">
                <a:ea typeface="宋体" panose="02010600030101010101" pitchFamily="2" charset="-122"/>
                <a:sym typeface="+mn-ea"/>
              </a:rPr>
              <a:t>优缺点</a:t>
            </a:r>
            <a:r>
              <a:rPr lang="en-US" altLang="zh-CN" sz="1400">
                <a:ea typeface="宋体" panose="02010600030101010101" pitchFamily="2" charset="-122"/>
                <a:sym typeface="+mn-ea"/>
              </a:rPr>
              <a:t>：</a:t>
            </a:r>
            <a:endParaRPr lang="zh-CN" altLang="en-US" sz="1630">
              <a:ea typeface="宋体" panose="02010600030101010101" pitchFamily="2" charset="-122"/>
              <a:sym typeface="+mn-ea"/>
            </a:endParaRPr>
          </a:p>
          <a:p>
            <a:pPr marL="457200" lvl="2"/>
            <a:r>
              <a:rPr lang="zh-CN" altLang="en-US" sz="1200">
                <a:ea typeface="宋体" panose="02010600030101010101" pitchFamily="2" charset="-122"/>
                <a:sym typeface="+mn-ea"/>
              </a:rPr>
              <a:t>准确度很高，</a:t>
            </a:r>
            <a:endParaRPr lang="zh-CN" altLang="en-US" sz="1200">
              <a:ea typeface="宋体" panose="02010600030101010101" pitchFamily="2" charset="-122"/>
              <a:sym typeface="+mn-ea"/>
            </a:endParaRPr>
          </a:p>
          <a:p>
            <a:pPr marL="457200" lvl="2"/>
            <a:r>
              <a:rPr lang="zh-CN" altLang="en-US" sz="1200">
                <a:ea typeface="宋体" panose="02010600030101010101" pitchFamily="2" charset="-122"/>
                <a:sym typeface="+mn-ea"/>
              </a:rPr>
              <a:t>但在TitanX GPU上只有4fps的低速度</a:t>
            </a:r>
            <a:endParaRPr lang="zh-CN" altLang="en-US" sz="1200">
              <a:ea typeface="宋体" panose="02010600030101010101" pitchFamily="2" charset="-122"/>
              <a:sym typeface="+mn-ea"/>
            </a:endParaRPr>
          </a:p>
          <a:p>
            <a:pPr marL="0" lvl="1"/>
            <a:r>
              <a:rPr lang="zh-CN" altLang="en-US" sz="1400">
                <a:ea typeface="宋体" panose="02010600030101010101" pitchFamily="2" charset="-122"/>
              </a:rPr>
              <a:t>Code:  </a:t>
            </a:r>
            <a:endParaRPr lang="zh-CN" altLang="en-US" sz="1400">
              <a:ea typeface="宋体" panose="02010600030101010101" pitchFamily="2" charset="-122"/>
            </a:endParaRPr>
          </a:p>
          <a:p>
            <a:pPr marL="457200" lvl="2"/>
            <a:r>
              <a:rPr lang="zh-CN" altLang="en-US" sz="1200">
                <a:ea typeface="宋体" panose="02010600030101010101" pitchFamily="2" charset="-122"/>
                <a:sym typeface="+mn-ea"/>
              </a:rPr>
              <a:t>https://github.com/andylei77/VoxelNetRos</a:t>
            </a:r>
            <a:endParaRPr lang="zh-CN" altLang="en-US" sz="1200">
              <a:ea typeface="宋体" panose="02010600030101010101" pitchFamily="2" charset="-122"/>
            </a:endParaRPr>
          </a:p>
          <a:p>
            <a:r>
              <a:rPr lang="en-US" altLang="zh-CN" sz="1600"/>
              <a:t>Ref: </a:t>
            </a:r>
            <a:endParaRPr lang="en-US" altLang="zh-CN" sz="1600"/>
          </a:p>
          <a:p>
            <a:pPr lvl="1"/>
            <a:r>
              <a:rPr lang="en-US" altLang="zh-CN" sz="1000"/>
              <a:t>https://blog.csdn.net/AdamShan/article/details/84837211</a:t>
            </a:r>
            <a:endParaRPr lang="en-US" altLang="zh-CN" sz="1000"/>
          </a:p>
          <a:p>
            <a:pPr lvl="1"/>
            <a:r>
              <a:rPr lang="zh-CN" altLang="en-US" sz="1000">
                <a:ea typeface="宋体" panose="02010600030101010101" pitchFamily="2" charset="-122"/>
                <a:sym typeface="+mn-ea"/>
              </a:rPr>
              <a:t>https://github.com/qianguih/voxelnet</a:t>
            </a:r>
            <a:endParaRPr lang="zh-CN" altLang="en-US" sz="1000">
              <a:ea typeface="宋体" panose="02010600030101010101" pitchFamily="2" charset="-122"/>
              <a:sym typeface="+mn-ea"/>
            </a:endParaRPr>
          </a:p>
          <a:p>
            <a:pPr lvl="1"/>
            <a:r>
              <a:rPr lang="zh-CN" altLang="en-US" sz="1000">
                <a:ea typeface="宋体" panose="02010600030101010101" pitchFamily="2" charset="-122"/>
                <a:sym typeface="+mn-ea"/>
              </a:rPr>
              <a:t>https://github.com/AbangLZU/VoxelNetRos</a:t>
            </a:r>
            <a:endParaRPr lang="zh-CN" altLang="en-US" sz="1000">
              <a:ea typeface="宋体" panose="02010600030101010101" pitchFamily="2" charset="-122"/>
            </a:endParaRPr>
          </a:p>
          <a:p>
            <a:pPr lvl="1"/>
            <a:endParaRPr lang="en-US" altLang="zh-CN" sz="1000"/>
          </a:p>
        </p:txBody>
      </p:sp>
      <p:pic>
        <p:nvPicPr>
          <p:cNvPr id="4" name="图片 3"/>
          <p:cNvPicPr>
            <a:picLocks noChangeAspect="1"/>
          </p:cNvPicPr>
          <p:nvPr/>
        </p:nvPicPr>
        <p:blipFill>
          <a:blip r:embed="rId1"/>
          <a:stretch>
            <a:fillRect/>
          </a:stretch>
        </p:blipFill>
        <p:spPr>
          <a:xfrm>
            <a:off x="4277995" y="1753870"/>
            <a:ext cx="4751705" cy="22872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53035"/>
            <a:ext cx="8229600" cy="4441825"/>
          </a:xfrm>
        </p:spPr>
        <p:txBody>
          <a:bodyPr/>
          <a:p>
            <a:r>
              <a:rPr lang="en-US" altLang="zh-CN" sz="1400"/>
              <a:t>特征学习网络</a:t>
            </a:r>
            <a:endParaRPr lang="en-US" altLang="zh-CN" sz="1400"/>
          </a:p>
          <a:p>
            <a:pPr lvl="1"/>
            <a:r>
              <a:rPr lang="en-US" altLang="zh-CN" sz="1225"/>
              <a:t>体素分块（Voxel Partition）输入点云(D,H,W) 体素的深高宽为(vD,vH,vW)  voxel grid</a:t>
            </a:r>
            <a:endParaRPr lang="en-US" altLang="zh-CN" sz="1225"/>
          </a:p>
          <a:p>
            <a:pPr lvl="1"/>
            <a:r>
              <a:rPr lang="en-US" altLang="zh-CN" sz="1225"/>
              <a:t>点云分组（Grouping）将点云按照上一步分出来的体素格进行分组</a:t>
            </a:r>
            <a:endParaRPr lang="en-US" altLang="zh-CN" sz="1225"/>
          </a:p>
          <a:p>
            <a:pPr lvl="1"/>
            <a:r>
              <a:rPr lang="en-US" altLang="zh-CN" sz="1225"/>
              <a:t>随机采样（Random Sampling）每一个体素格随机采样固定数目的点T  </a:t>
            </a:r>
            <a:r>
              <a:rPr lang="zh-CN" altLang="en-US" sz="1225">
                <a:ea typeface="宋体" panose="02010600030101010101" pitchFamily="2" charset="-122"/>
              </a:rPr>
              <a:t>因为</a:t>
            </a:r>
            <a:r>
              <a:rPr lang="en-US" altLang="zh-CN" sz="1225">
                <a:ea typeface="宋体" panose="02010600030101010101" pitchFamily="2" charset="-122"/>
              </a:rPr>
              <a:t>a)</a:t>
            </a:r>
            <a:r>
              <a:rPr lang="en-US" altLang="zh-CN" sz="1225"/>
              <a:t> </a:t>
            </a:r>
            <a:r>
              <a:rPr lang="zh-CN" altLang="en-US" sz="1225">
                <a:ea typeface="宋体" panose="02010600030101010101" pitchFamily="2" charset="-122"/>
              </a:rPr>
              <a:t>网格单元内点云数量不均衡 </a:t>
            </a:r>
            <a:r>
              <a:rPr lang="en-US" altLang="zh-CN" sz="1225">
                <a:ea typeface="宋体" panose="02010600030101010101" pitchFamily="2" charset="-122"/>
              </a:rPr>
              <a:t>b) </a:t>
            </a:r>
            <a:r>
              <a:rPr lang="zh-CN" altLang="en-US" sz="1225">
                <a:ea typeface="宋体" panose="02010600030101010101" pitchFamily="2" charset="-122"/>
              </a:rPr>
              <a:t>且</a:t>
            </a:r>
            <a:r>
              <a:rPr lang="en-US" altLang="zh-CN" sz="1225">
                <a:ea typeface="宋体" panose="02010600030101010101" pitchFamily="2" charset="-122"/>
              </a:rPr>
              <a:t>64</a:t>
            </a:r>
            <a:r>
              <a:rPr lang="zh-CN" altLang="en-US" sz="1225">
                <a:ea typeface="宋体" panose="02010600030101010101" pitchFamily="2" charset="-122"/>
              </a:rPr>
              <a:t>线一次扫描点云数量巨大</a:t>
            </a:r>
            <a:r>
              <a:rPr lang="en-US" altLang="zh-CN" sz="1225">
                <a:ea typeface="宋体" panose="02010600030101010101" pitchFamily="2" charset="-122"/>
              </a:rPr>
              <a:t>(10w)</a:t>
            </a:r>
            <a:r>
              <a:rPr lang="zh-CN" altLang="en-US" sz="1225">
                <a:ea typeface="宋体" panose="02010600030101010101" pitchFamily="2" charset="-122"/>
              </a:rPr>
              <a:t>全部处理需要消耗很多</a:t>
            </a:r>
            <a:r>
              <a:rPr lang="en-US" altLang="zh-CN" sz="1225">
                <a:ea typeface="宋体" panose="02010600030101010101" pitchFamily="2" charset="-122"/>
              </a:rPr>
              <a:t>cpu</a:t>
            </a:r>
            <a:r>
              <a:rPr lang="zh-CN" altLang="en-US" sz="1225">
                <a:ea typeface="宋体" panose="02010600030101010101" pitchFamily="2" charset="-122"/>
              </a:rPr>
              <a:t>和内存</a:t>
            </a:r>
            <a:endParaRPr lang="zh-CN" altLang="en-US" sz="1225">
              <a:ea typeface="宋体" panose="02010600030101010101" pitchFamily="2" charset="-122"/>
            </a:endParaRPr>
          </a:p>
          <a:p>
            <a:pPr lvl="1"/>
            <a:endParaRPr lang="en-US" altLang="zh-CN" sz="1225"/>
          </a:p>
          <a:p>
            <a:endParaRPr lang="en-US" altLang="zh-CN" sz="1400"/>
          </a:p>
          <a:p>
            <a:endParaRPr lang="en-US" altLang="zh-CN" sz="1400"/>
          </a:p>
        </p:txBody>
      </p:sp>
      <p:pic>
        <p:nvPicPr>
          <p:cNvPr id="4" name="图片 3"/>
          <p:cNvPicPr>
            <a:picLocks noChangeAspect="1"/>
          </p:cNvPicPr>
          <p:nvPr/>
        </p:nvPicPr>
        <p:blipFill>
          <a:blip r:embed="rId1"/>
          <a:stretch>
            <a:fillRect/>
          </a:stretch>
        </p:blipFill>
        <p:spPr>
          <a:xfrm>
            <a:off x="1399540" y="2381885"/>
            <a:ext cx="6992620" cy="2212975"/>
          </a:xfrm>
          <a:prstGeom prst="rect">
            <a:avLst/>
          </a:prstGeom>
        </p:spPr>
      </p:pic>
      <p:pic>
        <p:nvPicPr>
          <p:cNvPr id="6" name="图片 5"/>
          <p:cNvPicPr>
            <a:picLocks noChangeAspect="1"/>
          </p:cNvPicPr>
          <p:nvPr/>
        </p:nvPicPr>
        <p:blipFill>
          <a:blip r:embed="rId2"/>
          <a:stretch>
            <a:fillRect/>
          </a:stretch>
        </p:blipFill>
        <p:spPr>
          <a:xfrm>
            <a:off x="6934835" y="423545"/>
            <a:ext cx="971550" cy="2762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3510"/>
            <a:ext cx="8229600" cy="4451350"/>
          </a:xfrm>
        </p:spPr>
        <p:txBody>
          <a:bodyPr/>
          <a:p>
            <a:pPr lvl="1"/>
            <a:r>
              <a:rPr lang="en-US" altLang="zh-CN" sz="1225">
                <a:sym typeface="+mn-ea"/>
              </a:rPr>
              <a:t>多层的体素特征编码（Stacked Voxel Feature Encoding）</a:t>
            </a:r>
            <a:r>
              <a:rPr lang="zh-CN" altLang="en-US" sz="1225">
                <a:ea typeface="宋体" panose="02010600030101010101" pitchFamily="2" charset="-122"/>
                <a:sym typeface="+mn-ea"/>
              </a:rPr>
              <a:t>多个</a:t>
            </a:r>
            <a:r>
              <a:rPr lang="en-US" altLang="zh-CN" sz="1225">
                <a:sym typeface="+mn-ea"/>
              </a:rPr>
              <a:t> VFE</a:t>
            </a:r>
            <a:r>
              <a:rPr lang="zh-CN" altLang="en-US" sz="1225">
                <a:ea typeface="宋体" panose="02010600030101010101" pitchFamily="2" charset="-122"/>
                <a:sym typeface="+mn-ea"/>
              </a:rPr>
              <a:t>堆叠</a:t>
            </a:r>
            <a:r>
              <a:rPr lang="en-US" altLang="zh-CN" sz="1225">
                <a:sym typeface="+mn-ea"/>
              </a:rPr>
              <a:t>:单个点云特征+</a:t>
            </a:r>
            <a:r>
              <a:rPr lang="zh-CN" altLang="en-US" sz="1225">
                <a:ea typeface="宋体" panose="02010600030101010101" pitchFamily="2" charset="-122"/>
                <a:sym typeface="+mn-ea"/>
              </a:rPr>
              <a:t>局部</a:t>
            </a:r>
            <a:r>
              <a:rPr lang="en-US" altLang="zh-CN" sz="1225">
                <a:sym typeface="+mn-ea"/>
              </a:rPr>
              <a:t>体素</a:t>
            </a:r>
            <a:r>
              <a:rPr lang="zh-CN" altLang="en-US" sz="1225">
                <a:ea typeface="宋体" panose="02010600030101010101" pitchFamily="2" charset="-122"/>
                <a:sym typeface="+mn-ea"/>
              </a:rPr>
              <a:t>综合</a:t>
            </a:r>
            <a:r>
              <a:rPr lang="en-US" altLang="zh-CN" sz="1225">
                <a:sym typeface="+mn-ea"/>
              </a:rPr>
              <a:t>特征</a:t>
            </a:r>
            <a:endParaRPr lang="en-US" altLang="zh-CN" sz="1225">
              <a:sym typeface="+mn-ea"/>
            </a:endParaRPr>
          </a:p>
          <a:p>
            <a:pPr lvl="2"/>
            <a:r>
              <a:rPr lang="en-US" altLang="zh-CN" sz="1050">
                <a:sym typeface="+mn-ea"/>
              </a:rPr>
              <a:t>体素内所有点的平均值 </a:t>
            </a:r>
            <a:endParaRPr lang="en-US" altLang="zh-CN" sz="1050">
              <a:sym typeface="+mn-ea"/>
            </a:endParaRPr>
          </a:p>
          <a:p>
            <a:pPr lvl="2"/>
            <a:r>
              <a:rPr lang="en-US" altLang="zh-CN" sz="1050">
                <a:sym typeface="+mn-ea"/>
              </a:rPr>
              <a:t> </a:t>
            </a:r>
            <a:endParaRPr lang="en-US" altLang="zh-CN" sz="1050"/>
          </a:p>
          <a:p>
            <a:pPr lvl="2"/>
            <a:endParaRPr lang="en-US" altLang="zh-CN" sz="1050">
              <a:sym typeface="+mn-ea"/>
            </a:endParaRPr>
          </a:p>
          <a:p>
            <a:pPr lvl="2"/>
            <a:r>
              <a:rPr lang="en-US" altLang="zh-CN" sz="1050">
                <a:sym typeface="+mn-ea"/>
              </a:rPr>
              <a:t>每一个pˆi </a:t>
            </a:r>
            <a:r>
              <a:rPr lang="zh-CN" altLang="en-US" sz="1050">
                <a:ea typeface="宋体" panose="02010600030101010101" pitchFamily="2" charset="-122"/>
                <a:sym typeface="+mn-ea"/>
              </a:rPr>
              <a:t>输入</a:t>
            </a:r>
            <a:r>
              <a:rPr lang="en-US" altLang="zh-CN" sz="1050">
                <a:ea typeface="宋体" panose="02010600030101010101" pitchFamily="2" charset="-122"/>
                <a:sym typeface="+mn-ea"/>
              </a:rPr>
              <a:t>FC</a:t>
            </a:r>
            <a:r>
              <a:rPr lang="zh-CN" altLang="en-US" sz="1050">
                <a:ea typeface="宋体" panose="02010600030101010101" pitchFamily="2" charset="-122"/>
                <a:sym typeface="+mn-ea"/>
              </a:rPr>
              <a:t>网络</a:t>
            </a:r>
            <a:r>
              <a:rPr lang="en-US" altLang="zh-CN" sz="1050">
                <a:ea typeface="宋体" panose="02010600030101010101" pitchFamily="2" charset="-122"/>
                <a:sym typeface="+mn-ea"/>
              </a:rPr>
              <a:t>(fc+BN+ReLU)</a:t>
            </a:r>
            <a:r>
              <a:rPr lang="zh-CN" altLang="en-US" sz="1050">
                <a:ea typeface="宋体" panose="02010600030101010101" pitchFamily="2" charset="-122"/>
                <a:sym typeface="+mn-ea"/>
              </a:rPr>
              <a:t>得到</a:t>
            </a:r>
            <a:r>
              <a:rPr lang="en-US" altLang="zh-CN" sz="1050">
                <a:ea typeface="宋体" panose="02010600030101010101" pitchFamily="2" charset="-122"/>
                <a:sym typeface="+mn-ea"/>
              </a:rPr>
              <a:t>P</a:t>
            </a:r>
            <a:r>
              <a:rPr lang="zh-CN" altLang="en-US" sz="1050">
                <a:ea typeface="宋体" panose="02010600030101010101" pitchFamily="2" charset="-122"/>
                <a:sym typeface="+mn-ea"/>
              </a:rPr>
              <a:t>oint-wise </a:t>
            </a:r>
            <a:r>
              <a:rPr lang="en-US" altLang="zh-CN" sz="1050">
                <a:ea typeface="宋体" panose="02010600030101010101" pitchFamily="2" charset="-122"/>
                <a:sym typeface="+mn-ea"/>
              </a:rPr>
              <a:t>feature	       7-&gt;m</a:t>
            </a:r>
            <a:endParaRPr lang="en-US" altLang="zh-CN" sz="1050">
              <a:ea typeface="宋体" panose="02010600030101010101" pitchFamily="2" charset="-122"/>
              <a:sym typeface="+mn-ea"/>
            </a:endParaRPr>
          </a:p>
          <a:p>
            <a:pPr lvl="2"/>
            <a:r>
              <a:rPr lang="en-US" altLang="zh-CN" sz="1050">
                <a:sym typeface="+mn-ea"/>
              </a:rPr>
              <a:t>MaxPooling对上一步得到的特征表示进行逐元素的聚合</a:t>
            </a:r>
            <a:r>
              <a:rPr lang="zh-CN" altLang="en-US" sz="1050">
                <a:ea typeface="宋体" panose="02010600030101010101" pitchFamily="2" charset="-122"/>
                <a:sym typeface="+mn-ea"/>
              </a:rPr>
              <a:t>得到局部聚合特征（Locally Aggregated Feature）</a:t>
            </a:r>
            <a:endParaRPr lang="zh-CN" altLang="en-US" sz="1050">
              <a:ea typeface="宋体" panose="02010600030101010101" pitchFamily="2" charset="-122"/>
              <a:sym typeface="+mn-ea"/>
            </a:endParaRPr>
          </a:p>
          <a:p>
            <a:pPr lvl="2"/>
            <a:r>
              <a:rPr lang="zh-CN" altLang="en-US" sz="1050">
                <a:ea typeface="宋体" panose="02010600030101010101" pitchFamily="2" charset="-122"/>
                <a:sym typeface="+mn-ea"/>
              </a:rPr>
              <a:t>拼接point-wise </a:t>
            </a:r>
            <a:r>
              <a:rPr lang="en-US" altLang="zh-CN" sz="1050">
                <a:ea typeface="宋体" panose="02010600030101010101" pitchFamily="2" charset="-122"/>
                <a:sym typeface="+mn-ea"/>
              </a:rPr>
              <a:t>feature </a:t>
            </a:r>
            <a:r>
              <a:rPr lang="zh-CN" altLang="en-US" sz="1050">
                <a:ea typeface="宋体" panose="02010600030101010101" pitchFamily="2" charset="-122"/>
                <a:sym typeface="+mn-ea"/>
              </a:rPr>
              <a:t>和 Locally Aggregated Feature 得到融合</a:t>
            </a:r>
            <a:r>
              <a:rPr lang="en-US" altLang="zh-CN" sz="1050">
                <a:ea typeface="宋体" panose="02010600030101010101" pitchFamily="2" charset="-122"/>
                <a:sym typeface="+mn-ea"/>
              </a:rPr>
              <a:t>(</a:t>
            </a:r>
            <a:r>
              <a:rPr lang="zh-CN" altLang="en-US" sz="1050">
                <a:ea typeface="宋体" panose="02010600030101010101" pitchFamily="2" charset="-122"/>
                <a:sym typeface="+mn-ea"/>
              </a:rPr>
              <a:t>单个</a:t>
            </a:r>
            <a:r>
              <a:rPr lang="en-US" altLang="zh-CN" sz="1050">
                <a:ea typeface="宋体" panose="02010600030101010101" pitchFamily="2" charset="-122"/>
                <a:sym typeface="+mn-ea"/>
              </a:rPr>
              <a:t>+</a:t>
            </a:r>
            <a:r>
              <a:rPr lang="zh-CN" altLang="en-US" sz="1050">
                <a:ea typeface="宋体" panose="02010600030101010101" pitchFamily="2" charset="-122"/>
                <a:sym typeface="+mn-ea"/>
              </a:rPr>
              <a:t>局部</a:t>
            </a:r>
            <a:r>
              <a:rPr lang="en-US" altLang="zh-CN" sz="1050">
                <a:ea typeface="宋体" panose="02010600030101010101" pitchFamily="2" charset="-122"/>
                <a:sym typeface="+mn-ea"/>
              </a:rPr>
              <a:t>)</a:t>
            </a:r>
            <a:r>
              <a:rPr lang="zh-CN" altLang="en-US" sz="1050">
                <a:ea typeface="宋体" panose="02010600030101010101" pitchFamily="2" charset="-122"/>
                <a:sym typeface="+mn-ea"/>
              </a:rPr>
              <a:t>的 </a:t>
            </a:r>
            <a:r>
              <a:rPr lang="en-US" altLang="zh-CN" sz="1050">
                <a:ea typeface="宋体" panose="02010600030101010101" pitchFamily="2" charset="-122"/>
                <a:sym typeface="+mn-ea"/>
              </a:rPr>
              <a:t>P</a:t>
            </a:r>
            <a:r>
              <a:rPr lang="zh-CN" altLang="en-US" sz="1050">
                <a:ea typeface="宋体" panose="02010600030101010101" pitchFamily="2" charset="-122"/>
                <a:sym typeface="+mn-ea"/>
              </a:rPr>
              <a:t>oint-wise concatenate</a:t>
            </a:r>
            <a:r>
              <a:rPr lang="en-US" altLang="zh-CN" sz="1050">
                <a:ea typeface="宋体" panose="02010600030101010101" pitchFamily="2" charset="-122"/>
                <a:sym typeface="+mn-ea"/>
              </a:rPr>
              <a:t>d</a:t>
            </a:r>
            <a:r>
              <a:rPr lang="zh-CN" altLang="en-US" sz="1050">
                <a:ea typeface="宋体" panose="02010600030101010101" pitchFamily="2" charset="-122"/>
                <a:sym typeface="+mn-ea"/>
              </a:rPr>
              <a:t> </a:t>
            </a:r>
            <a:r>
              <a:rPr lang="en-US" altLang="zh-CN" sz="1050">
                <a:ea typeface="宋体" panose="02010600030101010101" pitchFamily="2" charset="-122"/>
                <a:sym typeface="+mn-ea"/>
              </a:rPr>
              <a:t>feature </a:t>
            </a:r>
            <a:endParaRPr lang="en-US" altLang="zh-CN" sz="1050">
              <a:ea typeface="宋体" panose="02010600030101010101" pitchFamily="2" charset="-122"/>
              <a:sym typeface="+mn-ea"/>
            </a:endParaRPr>
          </a:p>
          <a:p>
            <a:pPr lvl="2"/>
            <a:r>
              <a:rPr lang="zh-CN" altLang="en-US" sz="1050">
                <a:ea typeface="宋体" panose="02010600030101010101" pitchFamily="2" charset="-122"/>
                <a:sym typeface="+mn-ea"/>
              </a:rPr>
              <a:t>对最后的</a:t>
            </a:r>
            <a:r>
              <a:rPr lang="en-US" altLang="zh-CN" sz="1050">
                <a:ea typeface="宋体" panose="02010600030101010101" pitchFamily="2" charset="-122"/>
                <a:sym typeface="+mn-ea"/>
              </a:rPr>
              <a:t>Point-wise Feature </a:t>
            </a:r>
            <a:r>
              <a:rPr lang="zh-CN" altLang="en-US" sz="1050">
                <a:ea typeface="宋体" panose="02010600030101010101" pitchFamily="2" charset="-122"/>
                <a:sym typeface="+mn-ea"/>
              </a:rPr>
              <a:t>最大池化得到 </a:t>
            </a:r>
            <a:r>
              <a:rPr lang="en-US" altLang="zh-CN" sz="1050">
                <a:ea typeface="宋体" panose="02010600030101010101" pitchFamily="2" charset="-122"/>
                <a:sym typeface="+mn-ea"/>
              </a:rPr>
              <a:t>Voxel-wise Feature (</a:t>
            </a:r>
            <a:r>
              <a:rPr lang="zh-CN" altLang="en-US" sz="1050">
                <a:ea typeface="宋体" panose="02010600030101010101" pitchFamily="2" charset="-122"/>
                <a:sym typeface="+mn-ea"/>
              </a:rPr>
              <a:t>长</a:t>
            </a:r>
            <a:r>
              <a:rPr lang="zh-CN" altLang="zh-CN" sz="1050">
                <a:ea typeface="宋体" panose="02010600030101010101" pitchFamily="2" charset="-122"/>
                <a:sym typeface="+mn-ea"/>
              </a:rPr>
              <a:t>度</a:t>
            </a:r>
            <a:r>
              <a:rPr lang="en-US" altLang="zh-CN" sz="1050">
                <a:ea typeface="宋体" panose="02010600030101010101" pitchFamily="2" charset="-122"/>
                <a:sym typeface="+mn-ea"/>
              </a:rPr>
              <a:t>C)</a:t>
            </a:r>
            <a:endParaRPr lang="en-US" altLang="zh-CN" sz="1050">
              <a:ea typeface="宋体" panose="02010600030101010101" pitchFamily="2" charset="-122"/>
              <a:sym typeface="+mn-ea"/>
            </a:endParaRPr>
          </a:p>
          <a:p>
            <a:pPr lvl="2"/>
            <a:r>
              <a:rPr lang="en-US" altLang="zh-CN" sz="1050">
                <a:ea typeface="宋体" panose="02010600030101010101" pitchFamily="2" charset="-122"/>
              </a:rPr>
              <a:t>所有的非空的体素格我们都进行上述操作 共享全连接层（FC）的参数</a:t>
            </a:r>
            <a:endParaRPr lang="en-US" altLang="zh-CN" sz="1050">
              <a:ea typeface="宋体" panose="02010600030101010101" pitchFamily="2" charset="-122"/>
            </a:endParaRPr>
          </a:p>
        </p:txBody>
      </p:sp>
      <p:pic>
        <p:nvPicPr>
          <p:cNvPr id="7" name="图片 6"/>
          <p:cNvPicPr>
            <a:picLocks noChangeAspect="1"/>
          </p:cNvPicPr>
          <p:nvPr/>
        </p:nvPicPr>
        <p:blipFill>
          <a:blip r:embed="rId1"/>
          <a:stretch>
            <a:fillRect/>
          </a:stretch>
        </p:blipFill>
        <p:spPr>
          <a:xfrm>
            <a:off x="4813935" y="2263775"/>
            <a:ext cx="4140835" cy="2689225"/>
          </a:xfrm>
          <a:prstGeom prst="rect">
            <a:avLst/>
          </a:prstGeom>
        </p:spPr>
      </p:pic>
      <p:pic>
        <p:nvPicPr>
          <p:cNvPr id="4" name="图片 3"/>
          <p:cNvPicPr>
            <a:picLocks noChangeAspect="1"/>
          </p:cNvPicPr>
          <p:nvPr/>
        </p:nvPicPr>
        <p:blipFill>
          <a:blip r:embed="rId2"/>
          <a:stretch>
            <a:fillRect/>
          </a:stretch>
        </p:blipFill>
        <p:spPr>
          <a:xfrm>
            <a:off x="1308735" y="534035"/>
            <a:ext cx="2134235" cy="270510"/>
          </a:xfrm>
          <a:prstGeom prst="rect">
            <a:avLst/>
          </a:prstGeom>
        </p:spPr>
      </p:pic>
      <p:pic>
        <p:nvPicPr>
          <p:cNvPr id="5" name="图片 4"/>
          <p:cNvPicPr>
            <a:picLocks noChangeAspect="1"/>
          </p:cNvPicPr>
          <p:nvPr/>
        </p:nvPicPr>
        <p:blipFill>
          <a:blip r:embed="rId3"/>
          <a:stretch>
            <a:fillRect/>
          </a:stretch>
        </p:blipFill>
        <p:spPr>
          <a:xfrm>
            <a:off x="2822575" y="534035"/>
            <a:ext cx="620395" cy="208915"/>
          </a:xfrm>
          <a:prstGeom prst="rect">
            <a:avLst/>
          </a:prstGeom>
        </p:spPr>
      </p:pic>
      <p:pic>
        <p:nvPicPr>
          <p:cNvPr id="6" name="图片 5"/>
          <p:cNvPicPr>
            <a:picLocks noChangeAspect="1"/>
          </p:cNvPicPr>
          <p:nvPr/>
        </p:nvPicPr>
        <p:blipFill>
          <a:blip r:embed="rId4"/>
          <a:stretch>
            <a:fillRect/>
          </a:stretch>
        </p:blipFill>
        <p:spPr>
          <a:xfrm>
            <a:off x="3764915" y="534035"/>
            <a:ext cx="4057650" cy="276225"/>
          </a:xfrm>
          <a:prstGeom prst="rect">
            <a:avLst/>
          </a:prstGeom>
        </p:spPr>
      </p:pic>
      <p:pic>
        <p:nvPicPr>
          <p:cNvPr id="8" name="图片 7"/>
          <p:cNvPicPr>
            <a:picLocks noChangeAspect="1"/>
          </p:cNvPicPr>
          <p:nvPr/>
        </p:nvPicPr>
        <p:blipFill>
          <a:blip r:embed="rId5"/>
          <a:stretch>
            <a:fillRect/>
          </a:stretch>
        </p:blipFill>
        <p:spPr>
          <a:xfrm>
            <a:off x="6157595" y="1104265"/>
            <a:ext cx="571500" cy="209550"/>
          </a:xfrm>
          <a:prstGeom prst="rect">
            <a:avLst/>
          </a:prstGeom>
        </p:spPr>
      </p:pic>
      <p:pic>
        <p:nvPicPr>
          <p:cNvPr id="9" name="图片 8"/>
          <p:cNvPicPr>
            <a:picLocks noChangeAspect="1"/>
          </p:cNvPicPr>
          <p:nvPr/>
        </p:nvPicPr>
        <p:blipFill>
          <a:blip r:embed="rId6"/>
          <a:stretch>
            <a:fillRect/>
          </a:stretch>
        </p:blipFill>
        <p:spPr>
          <a:xfrm>
            <a:off x="7921625" y="1276350"/>
            <a:ext cx="523875" cy="266700"/>
          </a:xfrm>
          <a:prstGeom prst="rect">
            <a:avLst/>
          </a:prstGeom>
        </p:spPr>
      </p:pic>
      <p:pic>
        <p:nvPicPr>
          <p:cNvPr id="11" name="图片 10"/>
          <p:cNvPicPr>
            <a:picLocks noChangeAspect="1"/>
          </p:cNvPicPr>
          <p:nvPr/>
        </p:nvPicPr>
        <p:blipFill>
          <a:blip r:embed="rId7"/>
          <a:srcRect l="33482" r="13849"/>
          <a:stretch>
            <a:fillRect/>
          </a:stretch>
        </p:blipFill>
        <p:spPr>
          <a:xfrm>
            <a:off x="635635" y="2501900"/>
            <a:ext cx="3683000" cy="22129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91135"/>
            <a:ext cx="8229600" cy="4403725"/>
          </a:xfrm>
        </p:spPr>
        <p:txBody>
          <a:bodyPr/>
          <a:p>
            <a:pPr marL="0" lvl="1"/>
            <a:r>
              <a:rPr lang="en-US" altLang="zh-CN" sz="1400">
                <a:sym typeface="+mn-ea"/>
              </a:rPr>
              <a:t>稀疏张量表示（Sparse Tensor Representation）：</a:t>
            </a:r>
            <a:endParaRPr lang="en-US" altLang="zh-CN" sz="1400">
              <a:sym typeface="+mn-ea"/>
            </a:endParaRPr>
          </a:p>
          <a:p>
            <a:pPr marL="457200" lvl="2"/>
            <a:r>
              <a:rPr lang="zh-CN" altLang="en-US" sz="1200"/>
              <a:t>一系列的体素特征可以使用一个4维的稀疏张量来表示</a:t>
            </a:r>
            <a:endParaRPr lang="zh-CN" altLang="en-US" sz="1200"/>
          </a:p>
          <a:p>
            <a:pPr marL="457200" lvl="2"/>
            <a:r>
              <a:rPr lang="zh-CN" altLang="en-US" sz="1200"/>
              <a:t>一次lidar扫描包含接近10万个点，但是超过90%的体素格都是空的，使用稀疏张量来描述非空体素格能够降低反向传播时的内存和计算消耗</a:t>
            </a:r>
            <a:endParaRPr lang="zh-CN" altLang="en-US" sz="1200"/>
          </a:p>
          <a:p>
            <a:pPr marL="457200" lvl="2"/>
            <a:endParaRPr lang="zh-CN" altLang="en-US" sz="1200"/>
          </a:p>
          <a:p>
            <a:pPr marL="0" lvl="1"/>
            <a:r>
              <a:rPr lang="zh-CN" altLang="en-US" sz="1400"/>
              <a:t>代码中</a:t>
            </a:r>
            <a:r>
              <a:rPr lang="en-US" altLang="zh-CN" sz="1400"/>
              <a:t>(</a:t>
            </a:r>
            <a:r>
              <a:rPr lang="zh-CN" altLang="en-US" sz="1400"/>
              <a:t>针对</a:t>
            </a:r>
            <a:r>
              <a:rPr lang="en-US" altLang="zh-CN" sz="1400"/>
              <a:t>KITTI car)</a:t>
            </a:r>
            <a:r>
              <a:rPr lang="zh-CN" altLang="en-US" sz="1400"/>
              <a:t>：</a:t>
            </a:r>
            <a:endParaRPr lang="zh-CN" altLang="en-US" sz="1400"/>
          </a:p>
          <a:p>
            <a:pPr marL="914400" lvl="3"/>
            <a:r>
              <a:rPr lang="zh-CN" altLang="en-US" sz="1000"/>
              <a:t>沿着Lidar坐标系的(Z,Y,X) 方向取[−3,1]×[−40,40]×[0,70.4] 立方体</a:t>
            </a:r>
            <a:r>
              <a:rPr lang="en-US" altLang="zh-CN" sz="1000"/>
              <a:t>(</a:t>
            </a:r>
            <a:r>
              <a:rPr lang="zh-CN" altLang="en-US" sz="1000"/>
              <a:t>米</a:t>
            </a:r>
            <a:r>
              <a:rPr lang="en-US" altLang="zh-CN" sz="1000"/>
              <a:t>)</a:t>
            </a:r>
            <a:r>
              <a:rPr lang="zh-CN" altLang="en-US" sz="1000"/>
              <a:t>作为输入点云</a:t>
            </a:r>
            <a:endParaRPr lang="zh-CN" altLang="en-US" sz="1000"/>
          </a:p>
          <a:p>
            <a:pPr marL="914400" lvl="3"/>
            <a:r>
              <a:rPr lang="zh-CN" altLang="en-US" sz="1000"/>
              <a:t>体素大小</a:t>
            </a:r>
            <a:endParaRPr lang="zh-CN" altLang="en-US" sz="1000"/>
          </a:p>
          <a:p>
            <a:pPr marL="914400" lvl="3"/>
            <a:r>
              <a:rPr lang="zh-CN" altLang="en-US" sz="1000"/>
              <a:t>体素网格大小</a:t>
            </a:r>
            <a:endParaRPr lang="zh-CN" altLang="en-US" sz="1000"/>
          </a:p>
          <a:p>
            <a:pPr marL="914400" lvl="3"/>
            <a:endParaRPr lang="zh-CN" altLang="en-US" sz="1000"/>
          </a:p>
          <a:p>
            <a:pPr marL="914400" lvl="3"/>
            <a:r>
              <a:rPr lang="zh-CN" altLang="en-US" sz="1000"/>
              <a:t>每个体素网格内随机采样 T=35 个点云 </a:t>
            </a:r>
            <a:endParaRPr lang="zh-CN" altLang="en-US" sz="1000"/>
          </a:p>
          <a:p>
            <a:pPr marL="914400" lvl="3"/>
            <a:r>
              <a:rPr lang="zh-CN" altLang="en-US" sz="1000"/>
              <a:t>两个VFE层 VFE-1(7, 32) 和 VFE-2(32, 128) 输出 </a:t>
            </a:r>
            <a:r>
              <a:rPr lang="en-US" altLang="zh-CN" sz="1000"/>
              <a:t>128</a:t>
            </a:r>
            <a:r>
              <a:rPr lang="zh-CN" altLang="en-US" sz="1000"/>
              <a:t>维的</a:t>
            </a:r>
            <a:r>
              <a:rPr lang="en-US" altLang="zh-CN" sz="1000"/>
              <a:t>Voxel-wise</a:t>
            </a:r>
            <a:r>
              <a:rPr lang="zh-CN" altLang="en-US" sz="1000"/>
              <a:t>特征</a:t>
            </a:r>
            <a:endParaRPr lang="zh-CN" altLang="en-US" sz="1000"/>
          </a:p>
          <a:p>
            <a:pPr marL="914400" lvl="3"/>
            <a:r>
              <a:rPr lang="zh-CN" altLang="en-US" sz="1000"/>
              <a:t>特征学习网络的输出即为一个稀疏张量 </a:t>
            </a:r>
            <a:r>
              <a:rPr lang="en-US" altLang="zh-CN" sz="1000">
                <a:sym typeface="+mn-ea"/>
              </a:rPr>
              <a:t>[batchsize, 10, 400/200, 352/240, 128] </a:t>
            </a:r>
            <a:r>
              <a:rPr lang="zh-CN" altLang="en-US" sz="1000"/>
              <a:t>https://github.com/qianguih/voxelnet/blob/master/model/group_pointcloud.py </a:t>
            </a:r>
            <a:endParaRPr lang="zh-CN" altLang="en-US" sz="1000"/>
          </a:p>
        </p:txBody>
      </p:sp>
      <p:pic>
        <p:nvPicPr>
          <p:cNvPr id="4" name="图片 3"/>
          <p:cNvPicPr>
            <a:picLocks noChangeAspect="1"/>
          </p:cNvPicPr>
          <p:nvPr/>
        </p:nvPicPr>
        <p:blipFill>
          <a:blip r:embed="rId1"/>
          <a:stretch>
            <a:fillRect/>
          </a:stretch>
        </p:blipFill>
        <p:spPr>
          <a:xfrm>
            <a:off x="4833620" y="471170"/>
            <a:ext cx="1381125" cy="238125"/>
          </a:xfrm>
          <a:prstGeom prst="rect">
            <a:avLst/>
          </a:prstGeom>
        </p:spPr>
      </p:pic>
      <p:pic>
        <p:nvPicPr>
          <p:cNvPr id="5" name="图片 4"/>
          <p:cNvPicPr>
            <a:picLocks noChangeAspect="1"/>
          </p:cNvPicPr>
          <p:nvPr/>
        </p:nvPicPr>
        <p:blipFill>
          <a:blip r:embed="rId2"/>
          <a:stretch>
            <a:fillRect/>
          </a:stretch>
        </p:blipFill>
        <p:spPr>
          <a:xfrm>
            <a:off x="2404745" y="1680845"/>
            <a:ext cx="2085975" cy="180975"/>
          </a:xfrm>
          <a:prstGeom prst="rect">
            <a:avLst/>
          </a:prstGeom>
        </p:spPr>
      </p:pic>
      <p:grpSp>
        <p:nvGrpSpPr>
          <p:cNvPr id="15" name="组合 14"/>
          <p:cNvGrpSpPr/>
          <p:nvPr/>
        </p:nvGrpSpPr>
        <p:grpSpPr>
          <a:xfrm>
            <a:off x="7002780" y="2462530"/>
            <a:ext cx="1449070" cy="1768475"/>
            <a:chOff x="10413" y="2138"/>
            <a:chExt cx="2282" cy="2785"/>
          </a:xfrm>
        </p:grpSpPr>
        <p:grpSp>
          <p:nvGrpSpPr>
            <p:cNvPr id="12" name="组合 11"/>
            <p:cNvGrpSpPr/>
            <p:nvPr/>
          </p:nvGrpSpPr>
          <p:grpSpPr>
            <a:xfrm>
              <a:off x="10413" y="2138"/>
              <a:ext cx="2282" cy="2437"/>
              <a:chOff x="10248" y="2067"/>
              <a:chExt cx="2282" cy="2437"/>
            </a:xfrm>
          </p:grpSpPr>
          <p:cxnSp>
            <p:nvCxnSpPr>
              <p:cNvPr id="6" name="直接箭头连接符 5"/>
              <p:cNvCxnSpPr/>
              <p:nvPr/>
            </p:nvCxnSpPr>
            <p:spPr>
              <a:xfrm flipH="1">
                <a:off x="10602" y="3596"/>
                <a:ext cx="1928" cy="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0716" y="2916"/>
                <a:ext cx="1474" cy="136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11396" y="2576"/>
                <a:ext cx="0" cy="19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2062" y="2576"/>
                <a:ext cx="468" cy="580"/>
              </a:xfrm>
              <a:prstGeom prst="rect">
                <a:avLst/>
              </a:prstGeom>
              <a:noFill/>
            </p:spPr>
            <p:txBody>
              <a:bodyPr wrap="none" rtlCol="0">
                <a:spAutoFit/>
              </a:bodyPr>
              <a:p>
                <a:r>
                  <a:rPr lang="en-US" altLang="zh-CN"/>
                  <a:t>x</a:t>
                </a:r>
                <a:endParaRPr lang="en-US" altLang="zh-CN"/>
              </a:p>
            </p:txBody>
          </p:sp>
          <p:sp>
            <p:nvSpPr>
              <p:cNvPr id="10" name="文本框 9"/>
              <p:cNvSpPr txBox="1"/>
              <p:nvPr/>
            </p:nvSpPr>
            <p:spPr>
              <a:xfrm>
                <a:off x="10248" y="3156"/>
                <a:ext cx="468" cy="580"/>
              </a:xfrm>
              <a:prstGeom prst="rect">
                <a:avLst/>
              </a:prstGeom>
              <a:noFill/>
            </p:spPr>
            <p:txBody>
              <a:bodyPr wrap="none" rtlCol="0">
                <a:spAutoFit/>
              </a:bodyPr>
              <a:p>
                <a:r>
                  <a:rPr lang="en-US" altLang="zh-CN"/>
                  <a:t>y</a:t>
                </a:r>
                <a:endParaRPr lang="en-US" altLang="zh-CN"/>
              </a:p>
            </p:txBody>
          </p:sp>
          <p:sp>
            <p:nvSpPr>
              <p:cNvPr id="11" name="文本框 10"/>
              <p:cNvSpPr txBox="1"/>
              <p:nvPr/>
            </p:nvSpPr>
            <p:spPr>
              <a:xfrm>
                <a:off x="11162" y="2067"/>
                <a:ext cx="468" cy="580"/>
              </a:xfrm>
              <a:prstGeom prst="rect">
                <a:avLst/>
              </a:prstGeom>
              <a:noFill/>
            </p:spPr>
            <p:txBody>
              <a:bodyPr wrap="none" rtlCol="0">
                <a:spAutoFit/>
              </a:bodyPr>
              <a:p>
                <a:r>
                  <a:rPr lang="en-US" altLang="zh-CN"/>
                  <a:t>z</a:t>
                </a:r>
                <a:endParaRPr lang="en-US" altLang="zh-CN"/>
              </a:p>
            </p:txBody>
          </p:sp>
        </p:grpSp>
        <p:sp>
          <p:nvSpPr>
            <p:cNvPr id="13" name="立方体 12"/>
            <p:cNvSpPr/>
            <p:nvPr/>
          </p:nvSpPr>
          <p:spPr>
            <a:xfrm>
              <a:off x="11277" y="4347"/>
              <a:ext cx="681" cy="57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车</a:t>
              </a:r>
              <a:endParaRPr lang="zh-CN" altLang="en-US"/>
            </a:p>
          </p:txBody>
        </p:sp>
      </p:grpSp>
      <p:pic>
        <p:nvPicPr>
          <p:cNvPr id="14" name="图片 13"/>
          <p:cNvPicPr>
            <a:picLocks noChangeAspect="1"/>
          </p:cNvPicPr>
          <p:nvPr/>
        </p:nvPicPr>
        <p:blipFill>
          <a:blip r:embed="rId3"/>
          <a:stretch>
            <a:fillRect/>
          </a:stretch>
        </p:blipFill>
        <p:spPr>
          <a:xfrm>
            <a:off x="2404745" y="1896745"/>
            <a:ext cx="2114550" cy="2476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285750"/>
            <a:ext cx="8229600" cy="4309110"/>
          </a:xfrm>
        </p:spPr>
        <p:txBody>
          <a:bodyPr/>
          <a:p>
            <a:r>
              <a:rPr lang="zh-CN" altLang="en-US" sz="1400">
                <a:ea typeface="宋体" panose="02010600030101010101" pitchFamily="2" charset="-122"/>
                <a:sym typeface="+mn-ea"/>
              </a:rPr>
              <a:t>卷积中间层网络</a:t>
            </a:r>
            <a:endParaRPr lang="zh-CN" altLang="en-US" sz="1400">
              <a:ea typeface="宋体" panose="02010600030101010101" pitchFamily="2" charset="-122"/>
              <a:sym typeface="+mn-ea"/>
            </a:endParaRPr>
          </a:p>
          <a:p>
            <a:pPr lvl="1"/>
            <a:r>
              <a:rPr lang="zh-CN" altLang="en-US" sz="1225"/>
              <a:t>类似</a:t>
            </a:r>
            <a:r>
              <a:rPr lang="en-US" altLang="zh-CN" sz="1225"/>
              <a:t>PointNet</a:t>
            </a:r>
            <a:r>
              <a:rPr lang="zh-CN" altLang="en-US" sz="1225"/>
              <a:t>中的 分层多次卷积 </a:t>
            </a:r>
            <a:r>
              <a:rPr lang="en-US" altLang="zh-CN" sz="1225"/>
              <a:t>-&gt; </a:t>
            </a:r>
            <a:r>
              <a:rPr lang="zh-CN" altLang="en-US" sz="1225"/>
              <a:t>小邻域变大邻域</a:t>
            </a:r>
            <a:endParaRPr lang="zh-CN" altLang="en-US" sz="1225"/>
          </a:p>
          <a:p>
            <a:pPr lvl="1"/>
            <a:r>
              <a:rPr lang="zh-CN" altLang="en-US" sz="1225"/>
              <a:t>每个卷积中间层</a:t>
            </a:r>
            <a:r>
              <a:rPr lang="en-US" altLang="zh-CN" sz="1225"/>
              <a:t>ConvMD</a:t>
            </a:r>
            <a:r>
              <a:rPr lang="zh-CN" altLang="en-US" sz="1225"/>
              <a:t>：3维卷积</a:t>
            </a:r>
            <a:r>
              <a:rPr lang="en-US" altLang="zh-CN" sz="1225"/>
              <a:t>+</a:t>
            </a:r>
            <a:r>
              <a:rPr lang="zh-CN" altLang="en-US" sz="1225"/>
              <a:t>BN层</a:t>
            </a:r>
            <a:r>
              <a:rPr lang="en-US" altLang="zh-CN" sz="1225"/>
              <a:t>+</a:t>
            </a:r>
            <a:r>
              <a:rPr lang="zh-CN" altLang="en-US" sz="1225"/>
              <a:t>非线性层</a:t>
            </a:r>
            <a:r>
              <a:rPr lang="en-US" altLang="zh-CN" sz="1225"/>
              <a:t>(</a:t>
            </a:r>
            <a:r>
              <a:rPr lang="zh-CN" altLang="en-US" sz="1225"/>
              <a:t>ReLU</a:t>
            </a:r>
            <a:r>
              <a:rPr lang="en-US" altLang="zh-CN" sz="1225"/>
              <a:t>)   </a:t>
            </a:r>
            <a:r>
              <a:rPr lang="zh-CN" altLang="en-US" sz="1225"/>
              <a:t>参数为：</a:t>
            </a:r>
            <a:r>
              <a:rPr lang="en-US" altLang="zh-CN" sz="1225"/>
              <a:t>3:3d </a:t>
            </a:r>
            <a:r>
              <a:rPr lang="zh-CN" altLang="en-US" sz="1225"/>
              <a:t> </a:t>
            </a:r>
            <a:r>
              <a:rPr lang="en-US" altLang="zh-CN" sz="1225"/>
              <a:t>c_in c_out:</a:t>
            </a:r>
            <a:r>
              <a:rPr lang="zh-CN" altLang="en-US" sz="1225"/>
              <a:t>输入输出通道 </a:t>
            </a:r>
            <a:r>
              <a:rPr lang="en-US" altLang="zh-CN" sz="1225"/>
              <a:t>k:</a:t>
            </a:r>
            <a:r>
              <a:rPr lang="zh-CN" altLang="en-US" sz="1225"/>
              <a:t>卷积核</a:t>
            </a:r>
            <a:r>
              <a:rPr lang="en-US" altLang="zh-CN" sz="1225"/>
              <a:t>(k,k,k) s:stride p:padding</a:t>
            </a:r>
            <a:endParaRPr lang="en-US" altLang="zh-CN" sz="1070"/>
          </a:p>
          <a:p>
            <a:pPr lvl="1"/>
            <a:r>
              <a:rPr lang="en-US" altLang="zh-CN" sz="1225"/>
              <a:t>[batchsize, 10, 400/200, 352/240, 128]  -&gt; [batchsize, 400/200, 352/240, 128] </a:t>
            </a:r>
            <a:endParaRPr lang="en-US" altLang="zh-CN" sz="1225"/>
          </a:p>
          <a:p>
            <a:pPr lvl="1"/>
            <a:r>
              <a:rPr lang="en-US" altLang="zh-CN" sz="1225"/>
              <a:t>https://github.com/qianguih/voxelnet/blob/master/model/rpn.py</a:t>
            </a:r>
            <a:endParaRPr lang="en-US" altLang="zh-CN" sz="1225"/>
          </a:p>
        </p:txBody>
      </p:sp>
      <p:pic>
        <p:nvPicPr>
          <p:cNvPr id="5" name="图片 4"/>
          <p:cNvPicPr>
            <a:picLocks noChangeAspect="1"/>
          </p:cNvPicPr>
          <p:nvPr/>
        </p:nvPicPr>
        <p:blipFill>
          <a:blip r:embed="rId1"/>
          <a:stretch>
            <a:fillRect/>
          </a:stretch>
        </p:blipFill>
        <p:spPr>
          <a:xfrm>
            <a:off x="1381125" y="2000250"/>
            <a:ext cx="5781675" cy="17335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219075"/>
            <a:ext cx="8229600" cy="4375785"/>
          </a:xfrm>
        </p:spPr>
        <p:txBody>
          <a:bodyPr/>
          <a:p>
            <a:r>
              <a:rPr lang="zh-CN" altLang="en-US" sz="1400">
                <a:ea typeface="宋体" panose="02010600030101010101" pitchFamily="2" charset="-122"/>
                <a:sym typeface="+mn-ea"/>
              </a:rPr>
              <a:t>区域提取网络</a:t>
            </a:r>
            <a:r>
              <a:rPr lang="en-US" altLang="zh-CN" sz="1400">
                <a:ea typeface="宋体" panose="02010600030101010101" pitchFamily="2" charset="-122"/>
                <a:sym typeface="+mn-ea"/>
              </a:rPr>
              <a:t>(RPN)</a:t>
            </a:r>
            <a:endParaRPr lang="en-US" altLang="zh-CN" sz="1400"/>
          </a:p>
          <a:p>
            <a:pPr lvl="1"/>
            <a:r>
              <a:rPr lang="en-US" altLang="zh-CN" sz="1225"/>
              <a:t>三个全卷积层块（Block）</a:t>
            </a:r>
            <a:r>
              <a:rPr lang="zh-CN" altLang="en-US" sz="1225"/>
              <a:t>每次尺度减半</a:t>
            </a:r>
            <a:endParaRPr lang="zh-CN" altLang="en-US" sz="1225"/>
          </a:p>
          <a:p>
            <a:pPr lvl="1"/>
            <a:r>
              <a:rPr lang="zh-CN" altLang="en-US" sz="1225"/>
              <a:t>每一个块的输出都上采样到相同尺寸进行串联得到高分辨率特征图</a:t>
            </a:r>
            <a:endParaRPr lang="zh-CN" altLang="en-US" sz="1225"/>
          </a:p>
          <a:p>
            <a:pPr lvl="1"/>
            <a:r>
              <a:rPr lang="zh-CN" altLang="en-US" sz="1225"/>
              <a:t>输出：</a:t>
            </a:r>
            <a:r>
              <a:rPr lang="en-US" altLang="zh-CN" sz="1225"/>
              <a:t> </a:t>
            </a:r>
            <a:endParaRPr lang="en-US" altLang="zh-CN" sz="1225"/>
          </a:p>
          <a:p>
            <a:pPr lvl="2"/>
            <a:r>
              <a:rPr lang="zh-CN" altLang="en-US" sz="1050">
                <a:sym typeface="+mn-ea"/>
              </a:rPr>
              <a:t>Probability Score Map </a:t>
            </a:r>
            <a:r>
              <a:rPr lang="en-US" altLang="zh-CN" sz="1050">
                <a:sym typeface="+mn-ea"/>
              </a:rPr>
              <a:t>(</a:t>
            </a:r>
            <a:r>
              <a:rPr lang="zh-CN" altLang="en-US" sz="1050">
                <a:sym typeface="+mn-ea"/>
              </a:rPr>
              <a:t>二分类 例如是否为车</a:t>
            </a:r>
            <a:r>
              <a:rPr lang="en-US" altLang="zh-CN" sz="1050">
                <a:sym typeface="+mn-ea"/>
              </a:rPr>
              <a:t>) </a:t>
            </a:r>
            <a:r>
              <a:rPr lang="en-US" altLang="zh-CN" sz="1050"/>
              <a:t> [None, 200/100, 176/120, 2]</a:t>
            </a:r>
            <a:endParaRPr lang="en-US" altLang="zh-CN" sz="1050"/>
          </a:p>
          <a:p>
            <a:pPr lvl="2"/>
            <a:r>
              <a:rPr lang="zh-CN" altLang="en-US" sz="1050">
                <a:sym typeface="+mn-ea"/>
              </a:rPr>
              <a:t>Regression Map</a:t>
            </a:r>
            <a:r>
              <a:rPr lang="en-US" altLang="zh-CN" sz="1050">
                <a:sym typeface="+mn-ea"/>
              </a:rPr>
              <a:t>(</a:t>
            </a:r>
            <a:r>
              <a:rPr lang="zh-CN" altLang="en-US" sz="1050">
                <a:sym typeface="+mn-ea"/>
              </a:rPr>
              <a:t>位置修正</a:t>
            </a:r>
            <a:r>
              <a:rPr lang="en-US" altLang="zh-CN" sz="1050">
                <a:sym typeface="+mn-ea"/>
              </a:rPr>
              <a:t>) </a:t>
            </a:r>
            <a:r>
              <a:rPr lang="zh-CN" altLang="en-US" sz="1050">
                <a:sym typeface="+mn-ea"/>
              </a:rPr>
              <a:t> </a:t>
            </a:r>
            <a:r>
              <a:rPr sz="1050">
                <a:sym typeface="+mn-ea"/>
              </a:rPr>
              <a:t>[None, 200/100, 176/120, 14]</a:t>
            </a:r>
            <a:endParaRPr sz="1050">
              <a:sym typeface="+mn-ea"/>
            </a:endParaRPr>
          </a:p>
        </p:txBody>
      </p:sp>
      <p:pic>
        <p:nvPicPr>
          <p:cNvPr id="4" name="图片 3"/>
          <p:cNvPicPr>
            <a:picLocks noChangeAspect="1"/>
          </p:cNvPicPr>
          <p:nvPr/>
        </p:nvPicPr>
        <p:blipFill>
          <a:blip r:embed="rId1"/>
          <a:stretch>
            <a:fillRect/>
          </a:stretch>
        </p:blipFill>
        <p:spPr>
          <a:xfrm>
            <a:off x="647065" y="2170430"/>
            <a:ext cx="7849235" cy="27349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ltLang="en-US"/>
          </a:p>
        </p:txBody>
      </p:sp>
      <p:pic>
        <p:nvPicPr>
          <p:cNvPr id="4" name="Picture 3"/>
          <p:cNvPicPr>
            <a:picLocks noChangeAspect="1"/>
          </p:cNvPicPr>
          <p:nvPr/>
        </p:nvPicPr>
        <p:blipFill>
          <a:blip r:embed="rId1"/>
          <a:stretch>
            <a:fillRect/>
          </a:stretch>
        </p:blipFill>
        <p:spPr>
          <a:xfrm>
            <a:off x="1452880" y="2306955"/>
            <a:ext cx="6238240" cy="10153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8"/>
          </p:nvPr>
        </p:nvSpPr>
        <p:spPr>
          <a:xfrm>
            <a:off x="4889420" y="3901606"/>
            <a:ext cx="3821907" cy="233153"/>
          </a:xfrm>
        </p:spPr>
        <p:txBody>
          <a:bodyPr>
            <a:normAutofit fontScale="80000"/>
          </a:bodyPr>
          <a:lstStyle/>
          <a:p>
            <a:r>
              <a:rPr lang="en-US" altLang="zh-CN"/>
              <a:t>https://www.julyedu.com/</a:t>
            </a:r>
            <a:endParaRPr lang="en-US" altLang="zh-CN"/>
          </a:p>
        </p:txBody>
      </p:sp>
      <p:sp>
        <p:nvSpPr>
          <p:cNvPr id="6" name="文本占位符 5"/>
          <p:cNvSpPr>
            <a:spLocks noGrp="1"/>
          </p:cNvSpPr>
          <p:nvPr>
            <p:ph type="body" sz="quarter" idx="10"/>
          </p:nvPr>
        </p:nvSpPr>
        <p:spPr/>
        <p:txBody>
          <a:bodyPr/>
          <a:lstStyle/>
          <a:p>
            <a:r>
              <a:rPr lang="en-US" altLang="zh-CN" dirty="0" smtClean="0"/>
              <a:t>晓</a:t>
            </a:r>
            <a:r>
              <a:rPr lang="zh-CN" altLang="en-US" dirty="0" smtClean="0"/>
              <a:t>老师  无</a:t>
            </a:r>
            <a:r>
              <a:rPr lang="zh-CN" altLang="en-US" dirty="0"/>
              <a:t>人驾驶高级算法工程师</a:t>
            </a:r>
            <a:endParaRPr lang="en-US" altLang="zh-CN" dirty="0"/>
          </a:p>
        </p:txBody>
      </p:sp>
      <p:cxnSp>
        <p:nvCxnSpPr>
          <p:cNvPr id="3" name="直接连接符 2"/>
          <p:cNvCxnSpPr/>
          <p:nvPr/>
        </p:nvCxnSpPr>
        <p:spPr>
          <a:xfrm>
            <a:off x="4883611" y="4167254"/>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4883611" y="3607740"/>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44991" y="1178719"/>
            <a:ext cx="2452688" cy="1065848"/>
            <a:chOff x="2855913" y="-477838"/>
            <a:chExt cx="5757862" cy="2501900"/>
          </a:xfrm>
          <a:solidFill>
            <a:schemeClr val="bg1"/>
          </a:solidFill>
        </p:grpSpPr>
        <p:sp>
          <p:nvSpPr>
            <p:cNvPr id="10"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1"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8" name="文本占位符 62"/>
          <p:cNvSpPr>
            <a:spLocks noGrp="1"/>
          </p:cNvSpPr>
          <p:nvPr/>
        </p:nvSpPr>
        <p:spPr>
          <a:xfrm>
            <a:off x="4028360" y="2537626"/>
            <a:ext cx="3821907" cy="233153"/>
          </a:xfrm>
          <a:prstGeom prst="rect">
            <a:avLst/>
          </a:prstGeom>
        </p:spPr>
        <p:txBody>
          <a:bodyPr vert="horz" lIns="68580" tIns="34290" rIns="68580" bIns="34290" rtlCol="0">
            <a:normAutofit fontScale="97500" lnSpcReduction="10000"/>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sz="1125" dirty="0"/>
              <a:t>微信扫一扫关注我们</a:t>
            </a:r>
            <a:endParaRPr lang="en-US" altLang="zh-CN" sz="1125"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什么是激光雷达点云？</a:t>
            </a:r>
            <a:endParaRPr lang="en-US" altLang="en-US"/>
          </a:p>
        </p:txBody>
      </p:sp>
      <p:sp>
        <p:nvSpPr>
          <p:cNvPr id="3" name="Content Placeholder 2"/>
          <p:cNvSpPr>
            <a:spLocks noGrp="1"/>
          </p:cNvSpPr>
          <p:nvPr>
            <p:ph idx="1"/>
          </p:nvPr>
        </p:nvSpPr>
        <p:spPr>
          <a:xfrm>
            <a:off x="457200" y="1200150"/>
            <a:ext cx="4247515" cy="3394710"/>
          </a:xfrm>
        </p:spPr>
        <p:txBody>
          <a:bodyPr/>
          <a:p>
            <a:r>
              <a:rPr lang="en-US" sz="1600"/>
              <a:t>激光雷达产生</a:t>
            </a:r>
            <a:endParaRPr lang="en-US" sz="1600"/>
          </a:p>
          <a:p>
            <a:pPr lvl="1"/>
            <a:r>
              <a:rPr lang="en-US" sz="1600"/>
              <a:t>机械式Lidar：TOF、N个独立激光单元、旋转产生360度视场</a:t>
            </a:r>
            <a:endParaRPr lang="en-US" sz="1600"/>
          </a:p>
          <a:p>
            <a:pPr lvl="1"/>
            <a:r>
              <a:rPr lang="en-US" sz="1600"/>
              <a:t>MEMS式Lidar：不旋转</a:t>
            </a:r>
            <a:endParaRPr lang="en-US" sz="1600"/>
          </a:p>
          <a:p>
            <a:pPr lvl="0"/>
            <a:r>
              <a:rPr lang="en-US" sz="1600"/>
              <a:t>数据特点</a:t>
            </a:r>
            <a:endParaRPr lang="en-US" sz="1600"/>
          </a:p>
          <a:p>
            <a:pPr lvl="1"/>
            <a:r>
              <a:rPr lang="en-US" sz="1600"/>
              <a:t>简单：x y z i</a:t>
            </a:r>
            <a:endParaRPr lang="en-US" sz="1600"/>
          </a:p>
          <a:p>
            <a:pPr lvl="1"/>
            <a:r>
              <a:rPr lang="en-US" sz="1600"/>
              <a:t>稀疏：7%？</a:t>
            </a:r>
            <a:endParaRPr lang="en-US" sz="1600"/>
          </a:p>
          <a:p>
            <a:pPr lvl="1"/>
            <a:r>
              <a:rPr lang="en-US" sz="1600"/>
              <a:t>无序：N！</a:t>
            </a:r>
            <a:r>
              <a:rPr lang="en-US" altLang="en-US" sz="1600"/>
              <a:t>（</a:t>
            </a:r>
            <a:r>
              <a:rPr lang="en-US" sz="1600"/>
              <a:t>角度不同</a:t>
            </a:r>
            <a:r>
              <a:rPr lang="en-US" altLang="en-US" sz="1600"/>
              <a:t>、</a:t>
            </a:r>
            <a:r>
              <a:rPr lang="en-US" sz="1600"/>
              <a:t>震动</a:t>
            </a:r>
            <a:r>
              <a:rPr lang="en-US" altLang="en-US" sz="1600"/>
              <a:t>、</a:t>
            </a:r>
            <a:r>
              <a:rPr lang="en-US" sz="1600"/>
              <a:t>扫描顺序不同 ）</a:t>
            </a:r>
            <a:endParaRPr lang="en-US" sz="1600"/>
          </a:p>
          <a:p>
            <a:pPr lvl="1"/>
            <a:r>
              <a:rPr lang="en-US" sz="1600"/>
              <a:t>精确：+-2cm</a:t>
            </a:r>
            <a:endParaRPr lang="en-US" sz="1600"/>
          </a:p>
          <a:p>
            <a:pPr lvl="0"/>
            <a:r>
              <a:rPr lang="en-US" sz="1600"/>
              <a:t>图像VS点云</a:t>
            </a:r>
            <a:endParaRPr lang="en-US" sz="1600"/>
          </a:p>
          <a:p>
            <a:pPr lvl="1"/>
            <a:r>
              <a:rPr lang="en-US" sz="1600"/>
              <a:t>点云：简单精确适合几何感知</a:t>
            </a:r>
            <a:endParaRPr lang="en-US" sz="1600"/>
          </a:p>
          <a:p>
            <a:pPr lvl="1"/>
            <a:r>
              <a:rPr lang="en-US" sz="1600"/>
              <a:t>图像：丰富多变适合语义感知</a:t>
            </a:r>
            <a:endParaRPr lang="en-US" sz="1600"/>
          </a:p>
          <a:p>
            <a:pPr lvl="1"/>
            <a:endParaRPr lang="en-US" sz="1600"/>
          </a:p>
        </p:txBody>
      </p:sp>
      <p:pic>
        <p:nvPicPr>
          <p:cNvPr id="82" name="Picture 81"/>
          <p:cNvPicPr/>
          <p:nvPr/>
        </p:nvPicPr>
        <p:blipFill>
          <a:blip r:embed="rId1"/>
          <a:stretch>
            <a:fillRect/>
          </a:stretch>
        </p:blipFill>
        <p:spPr>
          <a:xfrm>
            <a:off x="4768850" y="1200150"/>
            <a:ext cx="4143375" cy="1829435"/>
          </a:xfrm>
          <a:prstGeom prst="rect">
            <a:avLst/>
          </a:prstGeom>
          <a:ln>
            <a:noFill/>
          </a:ln>
        </p:spPr>
      </p:pic>
      <p:pic>
        <p:nvPicPr>
          <p:cNvPr id="83" name="Picture 82"/>
          <p:cNvPicPr/>
          <p:nvPr/>
        </p:nvPicPr>
        <p:blipFill>
          <a:blip r:embed="rId2"/>
          <a:stretch>
            <a:fillRect/>
          </a:stretch>
        </p:blipFill>
        <p:spPr>
          <a:xfrm>
            <a:off x="4768850" y="3115310"/>
            <a:ext cx="4208145" cy="1862455"/>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常用数据集</a:t>
            </a:r>
            <a:endParaRPr lang="en-US" altLang="en-US"/>
          </a:p>
        </p:txBody>
      </p:sp>
      <p:sp>
        <p:nvSpPr>
          <p:cNvPr id="3" name="Content Placeholder 2"/>
          <p:cNvSpPr>
            <a:spLocks noGrp="1"/>
          </p:cNvSpPr>
          <p:nvPr>
            <p:ph idx="1"/>
          </p:nvPr>
        </p:nvSpPr>
        <p:spPr>
          <a:xfrm>
            <a:off x="457200" y="1200150"/>
            <a:ext cx="3500120" cy="3394710"/>
          </a:xfrm>
        </p:spPr>
        <p:txBody>
          <a:bodyPr/>
          <a:p>
            <a:r>
              <a:rPr lang="en-US" altLang="en-US" sz="1000"/>
              <a:t>3D点云数据来源：</a:t>
            </a:r>
            <a:endParaRPr lang="en-US" altLang="en-US" sz="1000"/>
          </a:p>
          <a:p>
            <a:pPr lvl="1"/>
            <a:r>
              <a:rPr lang="en-US" altLang="en-US" sz="875"/>
              <a:t>CAD模型：一般分类问题的数据集是CAD</a:t>
            </a:r>
            <a:endParaRPr lang="en-US" altLang="en-US" sz="875"/>
          </a:p>
          <a:p>
            <a:pPr lvl="1"/>
            <a:r>
              <a:rPr lang="en-US" altLang="en-US" sz="875"/>
              <a:t>LiDAR传感器 </a:t>
            </a:r>
            <a:endParaRPr lang="en-US" altLang="en-US" sz="875"/>
          </a:p>
          <a:p>
            <a:pPr lvl="1"/>
            <a:r>
              <a:rPr lang="en-US" altLang="en-US" sz="875"/>
              <a:t>RGBD相机</a:t>
            </a:r>
            <a:endParaRPr lang="en-US" altLang="en-US" sz="875"/>
          </a:p>
          <a:p>
            <a:r>
              <a:rPr lang="en-US" altLang="en-US" sz="1000"/>
              <a:t>常用数据集：</a:t>
            </a:r>
            <a:endParaRPr lang="en-US" altLang="en-US" sz="1000"/>
          </a:p>
          <a:p>
            <a:pPr lvl="1"/>
            <a:r>
              <a:rPr lang="en-US" altLang="en-US" sz="875"/>
              <a:t>Classification(</a:t>
            </a:r>
            <a:r>
              <a:rPr lang="en-US" sz="875"/>
              <a:t>Feature Representation</a:t>
            </a:r>
            <a:r>
              <a:rPr lang="en-US" altLang="en-US" sz="875"/>
              <a:t>)</a:t>
            </a:r>
            <a:endParaRPr lang="en-US" sz="875"/>
          </a:p>
          <a:p>
            <a:pPr lvl="2"/>
            <a:r>
              <a:rPr lang="en-US" sz="855"/>
              <a:t>ModelNet40/10</a:t>
            </a:r>
            <a:endParaRPr lang="en-US" sz="855"/>
          </a:p>
          <a:p>
            <a:pPr lvl="2"/>
            <a:r>
              <a:rPr lang="en-US" sz="850"/>
              <a:t>ShapeNetPart</a:t>
            </a:r>
            <a:endParaRPr lang="en-US" sz="850"/>
          </a:p>
          <a:p>
            <a:pPr lvl="1"/>
            <a:r>
              <a:rPr lang="en-US" altLang="en-US" sz="875"/>
              <a:t>无人驾驶场景：</a:t>
            </a:r>
            <a:r>
              <a:rPr lang="en-US" sz="875"/>
              <a:t>Detection </a:t>
            </a:r>
            <a:r>
              <a:rPr lang="en-US" altLang="en-US" sz="875"/>
              <a:t>/ Segmentation / Tracking / ...</a:t>
            </a:r>
            <a:endParaRPr lang="en-US" sz="875"/>
          </a:p>
          <a:p>
            <a:pPr lvl="2"/>
            <a:r>
              <a:rPr lang="en-US" sz="855">
                <a:hlinkClick r:id="rId1"/>
              </a:rPr>
              <a:t>http://www.cvlibs.net/datasets/kitti/</a:t>
            </a:r>
            <a:r>
              <a:rPr lang="en-US" altLang="en-US" sz="855"/>
              <a:t>　</a:t>
            </a:r>
            <a:endParaRPr lang="en-US" altLang="en-US" sz="855"/>
          </a:p>
          <a:p>
            <a:pPr lvl="2"/>
            <a:r>
              <a:rPr lang="en-US" sz="855">
                <a:hlinkClick r:id="rId2"/>
              </a:rPr>
              <a:t>http://apolloscape.auto/</a:t>
            </a:r>
            <a:r>
              <a:rPr lang="en-US" sz="855"/>
              <a:t> </a:t>
            </a:r>
            <a:endParaRPr lang="en-US" sz="855"/>
          </a:p>
          <a:p>
            <a:pPr lvl="2"/>
            <a:r>
              <a:rPr lang="en-US" sz="855"/>
              <a:t>https://www.cityscapes-dataset.com/</a:t>
            </a:r>
            <a:endParaRPr lang="en-US" sz="855"/>
          </a:p>
          <a:p>
            <a:pPr lvl="2"/>
            <a:r>
              <a:rPr lang="en-US" sz="855"/>
              <a:t>https://bdd-data.berkeley.edu/</a:t>
            </a:r>
            <a:endParaRPr lang="en-US" sz="855"/>
          </a:p>
        </p:txBody>
      </p:sp>
      <p:pic>
        <p:nvPicPr>
          <p:cNvPr id="4" name="Picture 3"/>
          <p:cNvPicPr>
            <a:picLocks noChangeAspect="1"/>
          </p:cNvPicPr>
          <p:nvPr/>
        </p:nvPicPr>
        <p:blipFill>
          <a:blip r:embed="rId3"/>
          <a:stretch>
            <a:fillRect/>
          </a:stretch>
        </p:blipFill>
        <p:spPr>
          <a:xfrm>
            <a:off x="4037965" y="1287780"/>
            <a:ext cx="4924425" cy="2769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57200" y="731520"/>
            <a:ext cx="8229600" cy="3863340"/>
          </a:xfrm>
        </p:spPr>
        <p:txBody>
          <a:bodyPr/>
          <a:p>
            <a:r>
              <a:rPr lang="en-US" altLang="en-US" sz="1000"/>
              <a:t>自动驾驶场景下的计算机视觉算法评测数据集：</a:t>
            </a:r>
            <a:endParaRPr lang="en-US" altLang="en-US" sz="1000"/>
          </a:p>
          <a:p>
            <a:pPr lvl="1"/>
            <a:r>
              <a:rPr lang="en-US" altLang="en-US" sz="875"/>
              <a:t>算法评测类别：stereo/ optical flow / visual odometry/ object detection / tracking</a:t>
            </a:r>
            <a:endParaRPr lang="en-US" altLang="en-US" sz="875"/>
          </a:p>
          <a:p>
            <a:pPr lvl="1"/>
            <a:r>
              <a:rPr lang="en-US" altLang="en-US" sz="875"/>
              <a:t>数据采集场景：Road / City / Residential / Campus / Person</a:t>
            </a:r>
            <a:endParaRPr lang="en-US" altLang="en-US" sz="875"/>
          </a:p>
          <a:p>
            <a:pPr lvl="1"/>
            <a:r>
              <a:rPr lang="en-US" altLang="en-US" sz="875"/>
              <a:t>3D物体检测: car, van, truck, pedestrian, pedestrian(sitting), cyclist, tram, misc</a:t>
            </a:r>
            <a:endParaRPr lang="en-US" altLang="en-US" sz="875"/>
          </a:p>
          <a:p>
            <a:r>
              <a:rPr lang="en-US" altLang="en-US" sz="1000"/>
              <a:t>REF：</a:t>
            </a:r>
            <a:endParaRPr lang="en-US" altLang="en-US" sz="1000"/>
          </a:p>
          <a:p>
            <a:pPr lvl="1"/>
            <a:r>
              <a:rPr lang="en-US" altLang="en-US" sz="875"/>
              <a:t>《Vision meets Robotics: The KITTI Dataset》</a:t>
            </a:r>
            <a:endParaRPr lang="en-US" altLang="en-US" sz="875"/>
          </a:p>
          <a:p>
            <a:pPr lvl="1"/>
            <a:r>
              <a:rPr lang="en-US" altLang="en-US" sz="875"/>
              <a:t>《Are we ready for autonomous driving? The KITTI Vision Benchmark Suite》</a:t>
            </a:r>
            <a:endParaRPr lang="en-US" altLang="en-US" sz="875"/>
          </a:p>
          <a:p>
            <a:pPr lvl="1"/>
            <a:r>
              <a:rPr lang="en-US" altLang="en-US" sz="875"/>
              <a:t>https://blog.csdn.net/solomon1558/article/details/70173223</a:t>
            </a:r>
            <a:endParaRPr lang="en-US" altLang="en-US" sz="875"/>
          </a:p>
          <a:p>
            <a:pPr lvl="1"/>
            <a:r>
              <a:rPr lang="en-US" altLang="en-US" sz="875"/>
              <a:t>https://blog.csdn.net/hit1524468/article/details/79766805</a:t>
            </a:r>
            <a:endParaRPr lang="en-US" altLang="en-US" sz="875"/>
          </a:p>
          <a:p>
            <a:pPr lvl="1"/>
            <a:r>
              <a:rPr lang="en-US" altLang="en-US" sz="875"/>
              <a:t>https://blog.csdn.net/weixin_35653315/article/details/79669601 </a:t>
            </a:r>
            <a:endParaRPr lang="en-US" altLang="en-US" sz="875"/>
          </a:p>
        </p:txBody>
      </p:sp>
      <p:pic>
        <p:nvPicPr>
          <p:cNvPr id="4" name="Picture 3"/>
          <p:cNvPicPr>
            <a:picLocks noChangeAspect="1"/>
          </p:cNvPicPr>
          <p:nvPr/>
        </p:nvPicPr>
        <p:blipFill>
          <a:blip r:embed="rId1"/>
          <a:srcRect b="14157"/>
          <a:stretch>
            <a:fillRect/>
          </a:stretch>
        </p:blipFill>
        <p:spPr>
          <a:xfrm>
            <a:off x="5695315" y="1784350"/>
            <a:ext cx="3383915" cy="2653030"/>
          </a:xfrm>
          <a:prstGeom prst="rect">
            <a:avLst/>
          </a:prstGeom>
        </p:spPr>
      </p:pic>
      <p:pic>
        <p:nvPicPr>
          <p:cNvPr id="6" name="Picture 5"/>
          <p:cNvPicPr>
            <a:picLocks noChangeAspect="1"/>
          </p:cNvPicPr>
          <p:nvPr/>
        </p:nvPicPr>
        <p:blipFill>
          <a:blip r:embed="rId2"/>
          <a:srcRect b="24106"/>
          <a:stretch>
            <a:fillRect/>
          </a:stretch>
        </p:blipFill>
        <p:spPr>
          <a:xfrm>
            <a:off x="921385" y="2353310"/>
            <a:ext cx="3797935" cy="1873250"/>
          </a:xfrm>
          <a:prstGeom prst="rect">
            <a:avLst/>
          </a:prstGeom>
        </p:spPr>
      </p:pic>
      <p:sp>
        <p:nvSpPr>
          <p:cNvPr id="7" name="Text Box 6"/>
          <p:cNvSpPr txBox="1"/>
          <p:nvPr/>
        </p:nvSpPr>
        <p:spPr>
          <a:xfrm>
            <a:off x="1449705" y="4437380"/>
            <a:ext cx="2741295" cy="583565"/>
          </a:xfrm>
          <a:prstGeom prst="rect">
            <a:avLst/>
          </a:prstGeom>
          <a:noFill/>
        </p:spPr>
        <p:txBody>
          <a:bodyPr wrap="square" rtlCol="0">
            <a:spAutoFit/>
          </a:bodyPr>
          <a:p>
            <a:r>
              <a:rPr lang="en-US" sz="800"/>
              <a:t>• Camera: x = right, y = down, z = forward</a:t>
            </a:r>
            <a:endParaRPr lang="en-US" sz="800"/>
          </a:p>
          <a:p>
            <a:r>
              <a:rPr lang="en-US" sz="800"/>
              <a:t>• Velodyne: x = forward, y = left, z = up</a:t>
            </a:r>
            <a:endParaRPr lang="en-US" sz="800"/>
          </a:p>
          <a:p>
            <a:r>
              <a:rPr lang="en-US" sz="800"/>
              <a:t>• GPS/IMU: x = forward, y = left, z = up </a:t>
            </a:r>
            <a:endParaRPr lang="en-US" sz="800"/>
          </a:p>
          <a:p>
            <a:endParaRPr lang="en-US" sz="800"/>
          </a:p>
        </p:txBody>
      </p:sp>
      <p:sp>
        <p:nvSpPr>
          <p:cNvPr id="8" name="Text Box 7"/>
          <p:cNvSpPr txBox="1"/>
          <p:nvPr/>
        </p:nvSpPr>
        <p:spPr>
          <a:xfrm>
            <a:off x="5876290" y="1036955"/>
            <a:ext cx="3202940" cy="706755"/>
          </a:xfrm>
          <a:prstGeom prst="rect">
            <a:avLst/>
          </a:prstGeom>
          <a:noFill/>
        </p:spPr>
        <p:txBody>
          <a:bodyPr wrap="square" rtlCol="0">
            <a:spAutoFit/>
          </a:bodyPr>
          <a:p>
            <a:r>
              <a:rPr lang="en-US" altLang="en-US" sz="800"/>
              <a:t>2 × PointGray Flea2 grayscale cameras</a:t>
            </a:r>
            <a:endParaRPr lang="en-US" altLang="en-US" sz="800"/>
          </a:p>
          <a:p>
            <a:r>
              <a:rPr lang="en-US" altLang="en-US" sz="800"/>
              <a:t>2 × PointGray Flea2 color cameras</a:t>
            </a:r>
            <a:endParaRPr lang="en-US" altLang="en-US" sz="800"/>
          </a:p>
          <a:p>
            <a:r>
              <a:rPr lang="en-US" altLang="en-US" sz="800"/>
              <a:t>1 × Velodyne HDL-64E rotating 3D laser scanner</a:t>
            </a:r>
            <a:endParaRPr lang="en-US" altLang="en-US" sz="800"/>
          </a:p>
          <a:p>
            <a:r>
              <a:rPr lang="en-US" altLang="en-US" sz="800"/>
              <a:t>1 × OXTS RT3003 inertial and GPS navigation system</a:t>
            </a:r>
            <a:endParaRPr lang="en-US" altLang="en-US" sz="800"/>
          </a:p>
          <a:p>
            <a:r>
              <a:rPr lang="en-US" altLang="en-US" sz="800"/>
              <a:t>4 × Edmund Optics lenses</a:t>
            </a:r>
            <a:endParaRPr lang="en-US" altLang="en-US" sz="800"/>
          </a:p>
        </p:txBody>
      </p:sp>
      <p:sp>
        <p:nvSpPr>
          <p:cNvPr id="2" name="Title 1"/>
          <p:cNvSpPr>
            <a:spLocks noGrp="1"/>
          </p:cNvSpPr>
          <p:nvPr>
            <p:ph type="title"/>
          </p:nvPr>
        </p:nvSpPr>
        <p:spPr/>
        <p:txBody>
          <a:bodyPr/>
          <a:p>
            <a:r>
              <a:rPr lang="en-US" altLang="en-US"/>
              <a:t>KITTI</a:t>
            </a:r>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点云基础</a:t>
            </a:r>
            <a:endParaRPr lang="en-US" altLang="en-US"/>
          </a:p>
        </p:txBody>
      </p:sp>
      <p:sp>
        <p:nvSpPr>
          <p:cNvPr id="3" name="Content Placeholder 2"/>
          <p:cNvSpPr>
            <a:spLocks noGrp="1"/>
          </p:cNvSpPr>
          <p:nvPr>
            <p:ph idx="1"/>
          </p:nvPr>
        </p:nvSpPr>
        <p:spPr>
          <a:xfrm>
            <a:off x="457200" y="1200150"/>
            <a:ext cx="3347085" cy="3394710"/>
          </a:xfrm>
        </p:spPr>
        <p:txBody>
          <a:bodyPr/>
          <a:p>
            <a:r>
              <a:rPr lang="en-US" sz="900">
                <a:hlinkClick r:id="rId1"/>
              </a:rPr>
              <a:t>Processing Point Clouds </a:t>
            </a:r>
            <a:endParaRPr lang="en-US" sz="785"/>
          </a:p>
          <a:p>
            <a:pPr lvl="1"/>
            <a:r>
              <a:rPr lang="en-US" sz="785"/>
              <a:t>    The Point Cloud Data</a:t>
            </a:r>
            <a:endParaRPr lang="en-US" sz="785"/>
          </a:p>
          <a:p>
            <a:pPr lvl="1"/>
            <a:r>
              <a:rPr lang="en-US" sz="785"/>
              <a:t>    Image vs Point Cloud Coordinates</a:t>
            </a:r>
            <a:endParaRPr lang="en-US" sz="785"/>
          </a:p>
          <a:p>
            <a:pPr lvl="1"/>
            <a:r>
              <a:rPr lang="en-US" sz="785"/>
              <a:t>    Creating Birdseye View of Point Cloud Data</a:t>
            </a:r>
            <a:endParaRPr lang="en-US" sz="785"/>
          </a:p>
          <a:p>
            <a:pPr lvl="1"/>
            <a:r>
              <a:rPr lang="en-US" sz="785"/>
              <a:t>    Creating 360 degree Panoramic Views</a:t>
            </a:r>
            <a:endParaRPr lang="en-US" sz="785"/>
          </a:p>
          <a:p>
            <a:pPr lvl="1"/>
            <a:r>
              <a:rPr lang="en-US" sz="785"/>
              <a:t>    Interactive 3D Visualization using Mayavi</a:t>
            </a:r>
            <a:endParaRPr lang="en-US" sz="785"/>
          </a:p>
          <a:p>
            <a:pPr lvl="1"/>
            <a:r>
              <a:rPr lang="en-US" sz="785"/>
              <a:t>    Interactive 3D Visualization using Matplotlib</a:t>
            </a:r>
            <a:endParaRPr lang="en-US" sz="785"/>
          </a:p>
          <a:p>
            <a:r>
              <a:rPr lang="en-US" altLang="en-US" sz="900"/>
              <a:t>BEV：</a:t>
            </a:r>
            <a:endParaRPr lang="en-US" altLang="en-US" sz="900"/>
          </a:p>
          <a:p>
            <a:pPr lvl="1"/>
            <a:r>
              <a:rPr lang="en-US" altLang="en-US" sz="785">
                <a:sym typeface="+mn-ea"/>
              </a:rPr>
              <a:t>https://blog.csdn.net/weixin_39999955/article/details/83819313</a:t>
            </a:r>
            <a:endParaRPr lang="en-US" altLang="en-US" sz="785"/>
          </a:p>
          <a:p>
            <a:pPr lvl="1"/>
            <a:r>
              <a:rPr lang="en-US" altLang="en-US" sz="785"/>
              <a:t>https://github.com/yeyang1021/KITTI_VIZ_BEV</a:t>
            </a:r>
            <a:endParaRPr lang="en-US" altLang="en-US" sz="785"/>
          </a:p>
          <a:p>
            <a:r>
              <a:rPr lang="en-US" altLang="en-US" sz="900"/>
              <a:t>Lidar Point on Image</a:t>
            </a:r>
            <a:endParaRPr lang="en-US" altLang="en-US" sz="900"/>
          </a:p>
          <a:p>
            <a:pPr lvl="1"/>
            <a:r>
              <a:rPr lang="en-US" altLang="en-US" sz="785"/>
              <a:t>https://github.com/charlesq34/frustum-pointnets</a:t>
            </a:r>
            <a:endParaRPr lang="en-US" altLang="en-US" sz="785"/>
          </a:p>
        </p:txBody>
      </p:sp>
      <p:pic>
        <p:nvPicPr>
          <p:cNvPr id="4" name="Picture 3"/>
          <p:cNvPicPr>
            <a:picLocks noChangeAspect="1"/>
          </p:cNvPicPr>
          <p:nvPr/>
        </p:nvPicPr>
        <p:blipFill>
          <a:blip r:embed="rId2"/>
          <a:stretch>
            <a:fillRect/>
          </a:stretch>
        </p:blipFill>
        <p:spPr>
          <a:xfrm>
            <a:off x="6283960" y="989330"/>
            <a:ext cx="2781300" cy="2439670"/>
          </a:xfrm>
          <a:prstGeom prst="rect">
            <a:avLst/>
          </a:prstGeom>
        </p:spPr>
      </p:pic>
      <p:pic>
        <p:nvPicPr>
          <p:cNvPr id="5" name="Picture 4"/>
          <p:cNvPicPr>
            <a:picLocks noChangeAspect="1"/>
          </p:cNvPicPr>
          <p:nvPr/>
        </p:nvPicPr>
        <p:blipFill>
          <a:blip r:embed="rId3"/>
          <a:srcRect t="50601"/>
          <a:stretch>
            <a:fillRect/>
          </a:stretch>
        </p:blipFill>
        <p:spPr>
          <a:xfrm>
            <a:off x="4925060" y="3721735"/>
            <a:ext cx="4140200" cy="1330960"/>
          </a:xfrm>
          <a:prstGeom prst="rect">
            <a:avLst/>
          </a:prstGeom>
        </p:spPr>
      </p:pic>
      <p:pic>
        <p:nvPicPr>
          <p:cNvPr id="6" name="Picture 5"/>
          <p:cNvPicPr>
            <a:picLocks noChangeAspect="1"/>
          </p:cNvPicPr>
          <p:nvPr/>
        </p:nvPicPr>
        <p:blipFill>
          <a:blip r:embed="rId4"/>
          <a:stretch>
            <a:fillRect/>
          </a:stretch>
        </p:blipFill>
        <p:spPr>
          <a:xfrm>
            <a:off x="3325495" y="3429000"/>
            <a:ext cx="1472565" cy="1623695"/>
          </a:xfrm>
          <a:prstGeom prst="rect">
            <a:avLst/>
          </a:prstGeom>
        </p:spPr>
      </p:pic>
      <p:grpSp>
        <p:nvGrpSpPr>
          <p:cNvPr id="17" name="Group 16"/>
          <p:cNvGrpSpPr/>
          <p:nvPr/>
        </p:nvGrpSpPr>
        <p:grpSpPr>
          <a:xfrm>
            <a:off x="4166235" y="1406525"/>
            <a:ext cx="2182495" cy="1751330"/>
            <a:chOff x="6342" y="1277"/>
            <a:chExt cx="3437" cy="2758"/>
          </a:xfrm>
        </p:grpSpPr>
        <p:cxnSp>
          <p:nvCxnSpPr>
            <p:cNvPr id="7" name="Straight Arrow Connector 6"/>
            <p:cNvCxnSpPr/>
            <p:nvPr/>
          </p:nvCxnSpPr>
          <p:spPr>
            <a:xfrm flipH="1" flipV="1">
              <a:off x="7993" y="1555"/>
              <a:ext cx="34" cy="24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746" y="2916"/>
              <a:ext cx="22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71" y="1277"/>
              <a:ext cx="878" cy="337"/>
            </a:xfrm>
            <a:prstGeom prst="rect">
              <a:avLst/>
            </a:prstGeom>
            <a:noFill/>
          </p:spPr>
          <p:txBody>
            <a:bodyPr wrap="square" rtlCol="0">
              <a:spAutoFit/>
            </a:bodyPr>
            <a:p>
              <a:r>
                <a:rPr lang="en-US" altLang="en-US" sz="800">
                  <a:solidFill>
                    <a:schemeClr val="accent1"/>
                  </a:solidFill>
                  <a:effectLst>
                    <a:outerShdw blurRad="38100" dist="25400" dir="5400000" algn="ctr" rotWithShape="0">
                      <a:srgbClr val="6E747A">
                        <a:alpha val="43000"/>
                      </a:srgbClr>
                    </a:outerShdw>
                  </a:effectLst>
                </a:rPr>
                <a:t>x_liadr</a:t>
              </a:r>
              <a:endParaRPr lang="en-US" altLang="en-US" sz="800">
                <a:solidFill>
                  <a:schemeClr val="accent1"/>
                </a:solidFill>
                <a:effectLst>
                  <a:outerShdw blurRad="38100" dist="25400" dir="5400000" algn="ctr" rotWithShape="0">
                    <a:srgbClr val="6E747A">
                      <a:alpha val="43000"/>
                    </a:srgbClr>
                  </a:outerShdw>
                </a:effectLst>
              </a:endParaRPr>
            </a:p>
          </p:txBody>
        </p:sp>
        <p:sp>
          <p:nvSpPr>
            <p:cNvPr id="10" name="Text Box 9"/>
            <p:cNvSpPr txBox="1"/>
            <p:nvPr/>
          </p:nvSpPr>
          <p:spPr>
            <a:xfrm>
              <a:off x="6342" y="2916"/>
              <a:ext cx="878" cy="337"/>
            </a:xfrm>
            <a:prstGeom prst="rect">
              <a:avLst/>
            </a:prstGeom>
            <a:noFill/>
          </p:spPr>
          <p:txBody>
            <a:bodyPr wrap="square" rtlCol="0">
              <a:spAutoFit/>
            </a:bodyPr>
            <a:p>
              <a:r>
                <a:rPr lang="en-US" altLang="en-US" sz="800">
                  <a:solidFill>
                    <a:schemeClr val="accent1"/>
                  </a:solidFill>
                  <a:effectLst>
                    <a:outerShdw blurRad="38100" dist="25400" dir="5400000" algn="ctr" rotWithShape="0">
                      <a:srgbClr val="6E747A">
                        <a:alpha val="43000"/>
                      </a:srgbClr>
                    </a:outerShdw>
                  </a:effectLst>
                </a:rPr>
                <a:t>y_liadr</a:t>
              </a:r>
              <a:endParaRPr lang="en-US" altLang="en-US" sz="800">
                <a:solidFill>
                  <a:schemeClr val="accent1"/>
                </a:solidFill>
                <a:effectLst>
                  <a:outerShdw blurRad="38100" dist="25400" dir="5400000" algn="ctr" rotWithShape="0">
                    <a:srgbClr val="6E747A">
                      <a:alpha val="43000"/>
                    </a:srgbClr>
                  </a:outerShdw>
                </a:effectLst>
              </a:endParaRPr>
            </a:p>
          </p:txBody>
        </p:sp>
        <p:sp>
          <p:nvSpPr>
            <p:cNvPr id="11" name="Rectangle 10"/>
            <p:cNvSpPr/>
            <p:nvPr/>
          </p:nvSpPr>
          <p:spPr>
            <a:xfrm>
              <a:off x="7664" y="1890"/>
              <a:ext cx="692" cy="1021"/>
            </a:xfrm>
            <a:prstGeom prst="rect">
              <a:avLst/>
            </a:prstGeom>
            <a:noFill/>
          </p:spPr>
          <p:style>
            <a:lnRef idx="2">
              <a:schemeClr val="dk1"/>
            </a:lnRef>
            <a:fillRef idx="1">
              <a:schemeClr val="lt1"/>
            </a:fillRef>
            <a:effectRef idx="0">
              <a:schemeClr val="dk1"/>
            </a:effectRef>
            <a:fontRef idx="minor">
              <a:schemeClr val="dk1"/>
            </a:fontRef>
          </p:style>
          <p:txBody>
            <a:bodyPr rtlCol="0" anchor="ctr"/>
            <a:p>
              <a:pPr algn="ctr"/>
              <a:endParaRPr lang="en-US"/>
            </a:p>
          </p:txBody>
        </p:sp>
        <p:cxnSp>
          <p:nvCxnSpPr>
            <p:cNvPr id="12" name="Straight Arrow Connector 11"/>
            <p:cNvCxnSpPr/>
            <p:nvPr/>
          </p:nvCxnSpPr>
          <p:spPr>
            <a:xfrm>
              <a:off x="7653" y="1895"/>
              <a:ext cx="1248"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7653" y="1895"/>
              <a:ext cx="0" cy="1361"/>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5" name="Text Box 14"/>
            <p:cNvSpPr txBox="1"/>
            <p:nvPr/>
          </p:nvSpPr>
          <p:spPr>
            <a:xfrm>
              <a:off x="8901" y="1674"/>
              <a:ext cx="878" cy="337"/>
            </a:xfrm>
            <a:prstGeom prst="rect">
              <a:avLst/>
            </a:prstGeom>
            <a:noFill/>
          </p:spPr>
          <p:txBody>
            <a:bodyPr wrap="square" rtlCol="0">
              <a:spAutoFit/>
            </a:bodyPr>
            <a:p>
              <a:r>
                <a:rPr lang="en-US" altLang="en-US" sz="800">
                  <a:solidFill>
                    <a:schemeClr val="tx1"/>
                  </a:solidFill>
                  <a:effectLst>
                    <a:outerShdw blurRad="38100" dist="19050" dir="2700000" algn="tl" rotWithShape="0">
                      <a:schemeClr val="dk1">
                        <a:alpha val="40000"/>
                      </a:schemeClr>
                    </a:outerShdw>
                  </a:effectLst>
                </a:rPr>
                <a:t>x_img</a:t>
              </a:r>
              <a:endParaRPr lang="en-US" altLang="en-US" sz="800">
                <a:solidFill>
                  <a:schemeClr val="tx1"/>
                </a:solidFill>
                <a:effectLst>
                  <a:outerShdw blurRad="38100" dist="19050" dir="2700000" algn="tl" rotWithShape="0">
                    <a:schemeClr val="dk1">
                      <a:alpha val="40000"/>
                    </a:schemeClr>
                  </a:outerShdw>
                </a:effectLst>
              </a:endParaRPr>
            </a:p>
          </p:txBody>
        </p:sp>
        <p:sp>
          <p:nvSpPr>
            <p:cNvPr id="16" name="Text Box 15"/>
            <p:cNvSpPr txBox="1"/>
            <p:nvPr/>
          </p:nvSpPr>
          <p:spPr>
            <a:xfrm>
              <a:off x="7220" y="3256"/>
              <a:ext cx="878" cy="337"/>
            </a:xfrm>
            <a:prstGeom prst="rect">
              <a:avLst/>
            </a:prstGeom>
            <a:noFill/>
          </p:spPr>
          <p:txBody>
            <a:bodyPr wrap="square" rtlCol="0">
              <a:spAutoFit/>
            </a:bodyPr>
            <a:p>
              <a:r>
                <a:rPr lang="en-US" altLang="en-US" sz="800">
                  <a:solidFill>
                    <a:schemeClr val="tx1"/>
                  </a:solidFill>
                  <a:effectLst>
                    <a:outerShdw blurRad="38100" dist="19050" dir="2700000" algn="tl" rotWithShape="0">
                      <a:schemeClr val="dk1">
                        <a:alpha val="40000"/>
                      </a:schemeClr>
                    </a:outerShdw>
                  </a:effectLst>
                </a:rPr>
                <a:t>y_img</a:t>
              </a:r>
              <a:endParaRPr lang="en-US" altLang="en-US" sz="800">
                <a:solidFill>
                  <a:schemeClr val="tx1"/>
                </a:solidFill>
                <a:effectLst>
                  <a:outerShdw blurRad="38100" dist="19050" dir="2700000" algn="tl" rotWithShape="0">
                    <a:schemeClr val="dk1">
                      <a:alpha val="40000"/>
                    </a:schemeClr>
                  </a:outerShdw>
                </a:effectLs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panose="02010600030101010101" pitchFamily="2" charset="-122"/>
              </a:rPr>
              <a:t>传统 </a:t>
            </a:r>
            <a:r>
              <a:rPr lang="en-US" altLang="zh-CN">
                <a:ea typeface="宋体" panose="02010600030101010101" pitchFamily="2" charset="-122"/>
              </a:rPr>
              <a:t>VS </a:t>
            </a:r>
            <a:r>
              <a:rPr lang="zh-CN" altLang="en-US">
                <a:ea typeface="宋体" panose="02010600030101010101" pitchFamily="2" charset="-122"/>
              </a:rPr>
              <a:t>深度学习</a:t>
            </a:r>
            <a:endParaRPr lang="zh-CN" altLang="en-US">
              <a:ea typeface="宋体" panose="02010600030101010101" pitchFamily="2" charset="-122"/>
            </a:endParaRPr>
          </a:p>
        </p:txBody>
      </p:sp>
      <p:sp>
        <p:nvSpPr>
          <p:cNvPr id="3" name="内容占位符 2"/>
          <p:cNvSpPr>
            <a:spLocks noGrp="1"/>
          </p:cNvSpPr>
          <p:nvPr>
            <p:ph idx="1"/>
          </p:nvPr>
        </p:nvSpPr>
        <p:spPr/>
        <p:txBody>
          <a:bodyPr/>
          <a:p>
            <a:r>
              <a:rPr lang="zh-CN" altLang="en-US"/>
              <a:t>传统：</a:t>
            </a:r>
            <a:endParaRPr lang="zh-CN" altLang="en-US"/>
          </a:p>
          <a:p>
            <a:pPr lvl="1"/>
            <a:r>
              <a:rPr lang="zh-CN" altLang="en-US" sz="1400"/>
              <a:t>基于点云的目标检测</a:t>
            </a:r>
            <a:r>
              <a:rPr lang="en-US" altLang="zh-CN" sz="1400"/>
              <a:t>：</a:t>
            </a:r>
            <a:r>
              <a:rPr lang="zh-CN" altLang="en-US" sz="1400"/>
              <a:t>分割地面-&gt;点云聚类-&gt;特征提取-&gt;分类</a:t>
            </a:r>
            <a:endParaRPr lang="zh-CN" altLang="en-US"/>
          </a:p>
          <a:p>
            <a:pPr lvl="1"/>
            <a:r>
              <a:rPr lang="zh-CN" altLang="en-US" sz="1400"/>
              <a:t>地面分割依赖于人为设计的特征和规则，如设置一些阈值、表面法线等，泛化能力差</a:t>
            </a:r>
            <a:endParaRPr lang="zh-CN" altLang="en-US" sz="1400"/>
          </a:p>
          <a:p>
            <a:pPr lvl="1"/>
            <a:r>
              <a:rPr lang="zh-CN" altLang="en-US" sz="1400"/>
              <a:t>多阶段的处理流程意味着可能产生复合型错误——聚类和分类并没有建立在一定的上下文基础上，目标周围的环境信息缺失</a:t>
            </a:r>
            <a:endParaRPr lang="zh-CN" altLang="en-US" sz="1400"/>
          </a:p>
          <a:p>
            <a:pPr lvl="1"/>
            <a:r>
              <a:rPr lang="zh-CN" altLang="en-US" sz="1400"/>
              <a:t>这类方法对于单帧激光雷达扫描的计算时间和精度是不稳定的，这和自动驾驶场景下的安全性要求（稳定</a:t>
            </a:r>
            <a:r>
              <a:rPr lang="en-US" altLang="zh-CN" sz="1400"/>
              <a:t>,</a:t>
            </a:r>
            <a:r>
              <a:rPr lang="zh-CN" altLang="en-US" sz="1400"/>
              <a:t>小方差）相悖</a:t>
            </a:r>
            <a:endParaRPr lang="zh-CN" altLang="en-US" sz="1400"/>
          </a:p>
          <a:p>
            <a:pPr lvl="1"/>
            <a:r>
              <a:rPr lang="en-US" altLang="zh-CN" sz="1400"/>
              <a:t>ref:</a:t>
            </a:r>
            <a:endParaRPr lang="en-US" altLang="zh-CN" sz="1400"/>
          </a:p>
          <a:p>
            <a:pPr lvl="2"/>
            <a:r>
              <a:rPr lang="zh-CN" altLang="en-US" sz="1025">
                <a:sym typeface="+mn-ea"/>
              </a:rPr>
              <a:t>Velodyne《LIDAR-based 3D Object Perception</a:t>
            </a:r>
            <a:r>
              <a:rPr lang="en-US" altLang="zh-CN" sz="1025">
                <a:sym typeface="+mn-ea"/>
              </a:rPr>
              <a:t>》</a:t>
            </a:r>
            <a:r>
              <a:rPr lang="en-US" altLang="zh-CN" sz="1025"/>
              <a:t> </a:t>
            </a:r>
            <a:endParaRPr lang="en-US" altLang="zh-CN" sz="1025"/>
          </a:p>
          <a:p>
            <a:pPr lvl="2"/>
            <a:r>
              <a:rPr lang="en-US" altLang="zh-CN" sz="1200"/>
              <a:t>https://blog.csdn.net/AdamShan/article/details/83544089 </a:t>
            </a:r>
            <a:endParaRPr lang="en-US" altLang="zh-CN"/>
          </a:p>
          <a:p>
            <a:r>
              <a:rPr lang="zh-CN" altLang="en-US"/>
              <a:t>深度学习：</a:t>
            </a:r>
            <a:r>
              <a:rPr lang="en-US" altLang="zh-CN"/>
              <a:t>End-to-End</a:t>
            </a:r>
            <a:endParaRPr lang="en-US" altLang="zh-CN"/>
          </a:p>
          <a:p>
            <a:pPr lvl="1"/>
            <a:r>
              <a:rPr lang="en-US" altLang="en-US" sz="1000"/>
              <a:t>挑战：</a:t>
            </a:r>
            <a:endParaRPr lang="en-US" altLang="en-US" sz="1000"/>
          </a:p>
          <a:p>
            <a:pPr lvl="2"/>
            <a:r>
              <a:rPr lang="en-US" altLang="en-US" sz="855"/>
              <a:t>非结构化数据，只是一堆点XYZI，没有网格之类的组织结构</a:t>
            </a:r>
            <a:endParaRPr lang="en-US" altLang="en-US" sz="855"/>
          </a:p>
          <a:p>
            <a:pPr lvl="2"/>
            <a:r>
              <a:rPr lang="en-US" altLang="en-US" sz="855"/>
              <a:t>无序性：相同的点云可以由多个完全不同的矩阵表示(只是点的摆放顺序不同而已)</a:t>
            </a:r>
            <a:endParaRPr lang="en-US" altLang="en-US" sz="855"/>
          </a:p>
          <a:p>
            <a:pPr lvl="2"/>
            <a:r>
              <a:rPr lang="en-US" altLang="en-US" sz="855"/>
              <a:t>数量变化大：图像中像素数量是常数，点云的数量可能会有很大（例如：不同线的激光雷达）</a:t>
            </a:r>
            <a:endParaRPr lang="en-US" altLang="en-US" sz="855"/>
          </a:p>
          <a:p>
            <a:pPr lvl="2"/>
            <a:r>
              <a:rPr lang="en-US" altLang="en-US" sz="855"/>
              <a:t>表现形式变化大：一辆车向左转，同一辆车向右转，会有不同的点云代表同一辆车</a:t>
            </a:r>
            <a:endParaRPr lang="en-US" altLang="en-US" sz="855"/>
          </a:p>
          <a:p>
            <a:pPr lvl="2"/>
            <a:r>
              <a:rPr lang="en-US" altLang="en-US" sz="855"/>
              <a:t>缺少数据：没有图片数据多，扫描时通常被遮挡部分数据丢失，数据稀疏</a:t>
            </a:r>
            <a:endParaRPr lang="en-US" altLang="en-US" sz="855"/>
          </a:p>
        </p:txBody>
      </p:sp>
    </p:spTree>
  </p:cSld>
  <p:clrMapOvr>
    <a:masterClrMapping/>
  </p:clrMapOvr>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11747</Words>
  <Application>WPS 演示</Application>
  <PresentationFormat/>
  <Paragraphs>524</Paragraphs>
  <Slides>48</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0" baseType="lpstr">
      <vt:lpstr>Arial</vt:lpstr>
      <vt:lpstr>宋体</vt:lpstr>
      <vt:lpstr>Wingdings</vt:lpstr>
      <vt:lpstr>AR PL UMing CN</vt:lpstr>
      <vt:lpstr>Impact</vt:lpstr>
      <vt:lpstr>Arial</vt:lpstr>
      <vt:lpstr>等线</vt:lpstr>
      <vt:lpstr>微软雅黑</vt:lpstr>
      <vt:lpstr>Arial Unicode MS</vt:lpstr>
      <vt:lpstr>Calibri</vt:lpstr>
      <vt:lpstr>Default Design</vt:lpstr>
      <vt:lpstr>Equation.KSEE3</vt:lpstr>
      <vt:lpstr>动态环境感知与3D Detection</vt:lpstr>
      <vt:lpstr>Detection 3D</vt:lpstr>
      <vt:lpstr>PowerPoint 演示文稿</vt:lpstr>
      <vt:lpstr>基于激光雷达点云的检测算法</vt:lpstr>
      <vt:lpstr>什么是激光雷达点云？</vt:lpstr>
      <vt:lpstr>常用数据集</vt:lpstr>
      <vt:lpstr>KITTI</vt:lpstr>
      <vt:lpstr>点云基础</vt:lpstr>
      <vt:lpstr>传统 VS 深度学习</vt:lpstr>
      <vt:lpstr>基于激光雷达点云的检测算法</vt:lpstr>
      <vt:lpstr>Pixel-Based</vt:lpstr>
      <vt:lpstr>MVCNN</vt:lpstr>
      <vt:lpstr>MV3D</vt:lpstr>
      <vt:lpstr>AVOD</vt:lpstr>
      <vt:lpstr>PowerPoint 演示文稿</vt:lpstr>
      <vt:lpstr>PowerPoint 演示文稿</vt:lpstr>
      <vt:lpstr>PowerPoint 演示文稿</vt:lpstr>
      <vt:lpstr>Apollo2.0</vt:lpstr>
      <vt:lpstr>SqueezeSeg</vt:lpstr>
      <vt:lpstr>PowerPoint 演示文稿</vt:lpstr>
      <vt:lpstr>PowerPoint 演示文稿</vt:lpstr>
      <vt:lpstr>基于激光雷达点云的检测算法</vt:lpstr>
      <vt:lpstr>Voxel-Based</vt:lpstr>
      <vt:lpstr>基于激光雷达点云的检测算法</vt:lpstr>
      <vt:lpstr>Tree-Based</vt:lpstr>
      <vt:lpstr>PowerPoint 演示文稿</vt:lpstr>
      <vt:lpstr>基于激光雷达点云的检测算法</vt:lpstr>
      <vt:lpstr>Point-Based</vt:lpstr>
      <vt:lpstr>PowerPoint 演示文稿</vt:lpstr>
      <vt:lpstr>PointNet（CVPR2017）</vt:lpstr>
      <vt:lpstr>PowerPoint 演示文稿</vt:lpstr>
      <vt:lpstr>PowerPoint 演示文稿</vt:lpstr>
      <vt:lpstr>PointNet++（NIPS2017）</vt:lpstr>
      <vt:lpstr>PowerPoint 演示文稿</vt:lpstr>
      <vt:lpstr>PointCNN</vt:lpstr>
      <vt:lpstr>PowerPoint 演示文稿</vt:lpstr>
      <vt:lpstr>Frustum-Pointnet </vt:lpstr>
      <vt:lpstr>PointRCNN</vt:lpstr>
      <vt:lpstr>小结</vt:lpstr>
      <vt:lpstr>基于激光雷达点云的检测算法</vt:lpstr>
      <vt:lpstr>Voxelnet</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236</cp:revision>
  <dcterms:created xsi:type="dcterms:W3CDTF">2019-03-09T06:32:00Z</dcterms:created>
  <dcterms:modified xsi:type="dcterms:W3CDTF">2019-03-09T14:52:08Z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